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7" r:id="rId2"/>
    <p:sldId id="278" r:id="rId3"/>
    <p:sldId id="258" r:id="rId4"/>
    <p:sldId id="277" r:id="rId5"/>
    <p:sldId id="280" r:id="rId6"/>
    <p:sldId id="271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2" r:id="rId16"/>
    <p:sldId id="269" r:id="rId17"/>
    <p:sldId id="273" r:id="rId18"/>
    <p:sldId id="279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D6FF"/>
    <a:srgbClr val="8DC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6"/>
    <p:restoredTop sz="94741"/>
  </p:normalViewPr>
  <p:slideViewPr>
    <p:cSldViewPr snapToGrid="0" snapToObjects="1">
      <p:cViewPr varScale="1">
        <p:scale>
          <a:sx n="78" d="100"/>
          <a:sy n="78" d="100"/>
        </p:scale>
        <p:origin x="200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2" d="100"/>
          <a:sy n="72" d="100"/>
        </p:scale>
        <p:origin x="2216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06F9F7-B137-C84E-AA8B-9EAA71B1E967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443E0C-2433-094D-B478-3CAE6580156F}">
      <dgm:prSet phldrT="[Text]"/>
      <dgm:spPr/>
      <dgm:t>
        <a:bodyPr/>
        <a:lstStyle/>
        <a:p>
          <a:endParaRPr lang="en-US" dirty="0"/>
        </a:p>
      </dgm:t>
    </dgm:pt>
    <dgm:pt modelId="{2B7E5AC0-86F9-1544-9A3F-8162F145EE10}" type="parTrans" cxnId="{B365B23B-1102-6143-ABAD-6B9C224F5433}">
      <dgm:prSet/>
      <dgm:spPr/>
      <dgm:t>
        <a:bodyPr/>
        <a:lstStyle/>
        <a:p>
          <a:endParaRPr lang="en-US"/>
        </a:p>
      </dgm:t>
    </dgm:pt>
    <dgm:pt modelId="{DCE3C053-B727-C341-9321-7619BEA59838}" type="sibTrans" cxnId="{B365B23B-1102-6143-ABAD-6B9C224F5433}">
      <dgm:prSet/>
      <dgm:spPr/>
      <dgm:t>
        <a:bodyPr/>
        <a:lstStyle/>
        <a:p>
          <a:endParaRPr lang="en-US"/>
        </a:p>
      </dgm:t>
    </dgm:pt>
    <dgm:pt modelId="{ACFD646F-DA6A-C84F-9153-DAB88FCEB8A0}">
      <dgm:prSet phldrT="[Text]"/>
      <dgm:spPr/>
      <dgm:t>
        <a:bodyPr/>
        <a:lstStyle/>
        <a:p>
          <a:r>
            <a:rPr lang="en-US" dirty="0"/>
            <a:t>Define topic/research question</a:t>
          </a:r>
        </a:p>
      </dgm:t>
    </dgm:pt>
    <dgm:pt modelId="{8C985ABF-E4AC-9746-B4A3-96A5343A7E9A}" type="parTrans" cxnId="{CDD5A251-D6AE-5C40-9CFC-DDFEE4D42724}">
      <dgm:prSet/>
      <dgm:spPr/>
      <dgm:t>
        <a:bodyPr/>
        <a:lstStyle/>
        <a:p>
          <a:endParaRPr lang="en-US"/>
        </a:p>
      </dgm:t>
    </dgm:pt>
    <dgm:pt modelId="{D716B50E-9357-1C40-B874-437F7A865E6A}" type="sibTrans" cxnId="{CDD5A251-D6AE-5C40-9CFC-DDFEE4D42724}">
      <dgm:prSet/>
      <dgm:spPr/>
      <dgm:t>
        <a:bodyPr/>
        <a:lstStyle/>
        <a:p>
          <a:endParaRPr lang="en-US"/>
        </a:p>
      </dgm:t>
    </dgm:pt>
    <dgm:pt modelId="{14D1B34F-86C9-A247-9F9B-20A7BC5E9E7B}">
      <dgm:prSet phldrT="[Text]"/>
      <dgm:spPr/>
      <dgm:t>
        <a:bodyPr/>
        <a:lstStyle/>
        <a:p>
          <a:endParaRPr lang="en-US" dirty="0"/>
        </a:p>
      </dgm:t>
    </dgm:pt>
    <dgm:pt modelId="{31DA0F6B-8725-2743-BFAA-BC2F916D4C5D}" type="parTrans" cxnId="{6016B5BE-32CA-1844-97F4-16BF212739B2}">
      <dgm:prSet/>
      <dgm:spPr/>
      <dgm:t>
        <a:bodyPr/>
        <a:lstStyle/>
        <a:p>
          <a:endParaRPr lang="en-US"/>
        </a:p>
      </dgm:t>
    </dgm:pt>
    <dgm:pt modelId="{F80DDD6B-E3DC-3644-A161-5CADF4DC0B54}" type="sibTrans" cxnId="{6016B5BE-32CA-1844-97F4-16BF212739B2}">
      <dgm:prSet/>
      <dgm:spPr/>
      <dgm:t>
        <a:bodyPr/>
        <a:lstStyle/>
        <a:p>
          <a:endParaRPr lang="en-US"/>
        </a:p>
      </dgm:t>
    </dgm:pt>
    <dgm:pt modelId="{D1EAA53A-4B36-3B48-A131-E8E449A14174}">
      <dgm:prSet phldrT="[Text]"/>
      <dgm:spPr/>
      <dgm:t>
        <a:bodyPr/>
        <a:lstStyle/>
        <a:p>
          <a:r>
            <a:rPr lang="en-US" dirty="0"/>
            <a:t>Develop Interview Guide</a:t>
          </a:r>
        </a:p>
      </dgm:t>
    </dgm:pt>
    <dgm:pt modelId="{53202A1A-AEAA-C048-B6B6-B63E725684BA}" type="parTrans" cxnId="{A385660F-AEB5-9F4C-B4C3-1E19B2B6ED43}">
      <dgm:prSet/>
      <dgm:spPr/>
      <dgm:t>
        <a:bodyPr/>
        <a:lstStyle/>
        <a:p>
          <a:endParaRPr lang="en-US"/>
        </a:p>
      </dgm:t>
    </dgm:pt>
    <dgm:pt modelId="{42DDB0F5-C670-144E-9098-754BBEFB20E0}" type="sibTrans" cxnId="{A385660F-AEB5-9F4C-B4C3-1E19B2B6ED43}">
      <dgm:prSet/>
      <dgm:spPr/>
      <dgm:t>
        <a:bodyPr/>
        <a:lstStyle/>
        <a:p>
          <a:endParaRPr lang="en-US"/>
        </a:p>
      </dgm:t>
    </dgm:pt>
    <dgm:pt modelId="{13FC1911-4153-424C-9283-C048BF83E054}">
      <dgm:prSet phldrT="[Text]"/>
      <dgm:spPr/>
      <dgm:t>
        <a:bodyPr/>
        <a:lstStyle/>
        <a:p>
          <a:endParaRPr lang="en-US" dirty="0"/>
        </a:p>
      </dgm:t>
    </dgm:pt>
    <dgm:pt modelId="{DF3DD3ED-6620-834E-BE25-311C7FC860E5}" type="parTrans" cxnId="{90D13F40-EE54-2646-9004-4454F59F7166}">
      <dgm:prSet/>
      <dgm:spPr/>
      <dgm:t>
        <a:bodyPr/>
        <a:lstStyle/>
        <a:p>
          <a:endParaRPr lang="en-US"/>
        </a:p>
      </dgm:t>
    </dgm:pt>
    <dgm:pt modelId="{766DF055-7A74-D742-8C73-E1B6F8357BA9}" type="sibTrans" cxnId="{90D13F40-EE54-2646-9004-4454F59F7166}">
      <dgm:prSet/>
      <dgm:spPr/>
      <dgm:t>
        <a:bodyPr/>
        <a:lstStyle/>
        <a:p>
          <a:endParaRPr lang="en-US"/>
        </a:p>
      </dgm:t>
    </dgm:pt>
    <dgm:pt modelId="{218FBA05-9AA0-FD4B-8314-B8633AA1D70D}">
      <dgm:prSet phldrT="[Text]"/>
      <dgm:spPr/>
      <dgm:t>
        <a:bodyPr/>
        <a:lstStyle/>
        <a:p>
          <a:r>
            <a:rPr lang="en-US" dirty="0"/>
            <a:t>Logistics</a:t>
          </a:r>
        </a:p>
      </dgm:t>
    </dgm:pt>
    <dgm:pt modelId="{2FF861E6-0F6F-0D4F-9146-06431B7724E8}" type="parTrans" cxnId="{F577848D-3840-A340-8B7A-9BD1AC1EE529}">
      <dgm:prSet/>
      <dgm:spPr/>
      <dgm:t>
        <a:bodyPr/>
        <a:lstStyle/>
        <a:p>
          <a:endParaRPr lang="en-US"/>
        </a:p>
      </dgm:t>
    </dgm:pt>
    <dgm:pt modelId="{21452C31-9568-BE41-B908-A96EC27C8626}" type="sibTrans" cxnId="{F577848D-3840-A340-8B7A-9BD1AC1EE529}">
      <dgm:prSet/>
      <dgm:spPr/>
      <dgm:t>
        <a:bodyPr/>
        <a:lstStyle/>
        <a:p>
          <a:endParaRPr lang="en-US"/>
        </a:p>
      </dgm:t>
    </dgm:pt>
    <dgm:pt modelId="{DAAC1800-5D90-0F40-A765-099D8C8D41A4}">
      <dgm:prSet phldrT="[Text]"/>
      <dgm:spPr/>
      <dgm:t>
        <a:bodyPr/>
        <a:lstStyle/>
        <a:p>
          <a:endParaRPr lang="en-US" dirty="0"/>
        </a:p>
      </dgm:t>
    </dgm:pt>
    <dgm:pt modelId="{47F1D79B-19B4-0949-8522-D4AFF442A8FA}" type="parTrans" cxnId="{E005CB4A-0BA7-4D48-B32F-DACD6C0CE003}">
      <dgm:prSet/>
      <dgm:spPr/>
      <dgm:t>
        <a:bodyPr/>
        <a:lstStyle/>
        <a:p>
          <a:endParaRPr lang="en-US"/>
        </a:p>
      </dgm:t>
    </dgm:pt>
    <dgm:pt modelId="{25E96542-E4B7-1D4C-AC25-87F9AFEAB2C5}" type="sibTrans" cxnId="{E005CB4A-0BA7-4D48-B32F-DACD6C0CE003}">
      <dgm:prSet/>
      <dgm:spPr/>
      <dgm:t>
        <a:bodyPr/>
        <a:lstStyle/>
        <a:p>
          <a:endParaRPr lang="en-US"/>
        </a:p>
      </dgm:t>
    </dgm:pt>
    <dgm:pt modelId="{C0C73A3A-EE6A-D94C-985D-96BCFB52B9F5}">
      <dgm:prSet phldrT="[Text]"/>
      <dgm:spPr/>
      <dgm:t>
        <a:bodyPr/>
        <a:lstStyle/>
        <a:p>
          <a:r>
            <a:rPr lang="en-US" dirty="0"/>
            <a:t>Informed Consent and Data Protection</a:t>
          </a:r>
        </a:p>
      </dgm:t>
    </dgm:pt>
    <dgm:pt modelId="{AE93AC59-5B55-154A-8988-F19A0453C274}" type="parTrans" cxnId="{7403F4A8-D76B-4F4E-B8EF-39F0B4EB88FB}">
      <dgm:prSet/>
      <dgm:spPr/>
      <dgm:t>
        <a:bodyPr/>
        <a:lstStyle/>
        <a:p>
          <a:endParaRPr lang="en-US"/>
        </a:p>
      </dgm:t>
    </dgm:pt>
    <dgm:pt modelId="{77580AB4-21F3-554F-A26E-8B341B26D57D}" type="sibTrans" cxnId="{7403F4A8-D76B-4F4E-B8EF-39F0B4EB88FB}">
      <dgm:prSet/>
      <dgm:spPr/>
      <dgm:t>
        <a:bodyPr/>
        <a:lstStyle/>
        <a:p>
          <a:endParaRPr lang="en-US"/>
        </a:p>
      </dgm:t>
    </dgm:pt>
    <dgm:pt modelId="{9F363013-FE7B-6645-A138-8C6A6130446F}">
      <dgm:prSet phldrT="[Text]"/>
      <dgm:spPr/>
      <dgm:t>
        <a:bodyPr/>
        <a:lstStyle/>
        <a:p>
          <a:endParaRPr lang="en-US" dirty="0"/>
        </a:p>
      </dgm:t>
    </dgm:pt>
    <dgm:pt modelId="{12805669-C831-FD47-B3F0-01A339AD0CA0}" type="parTrans" cxnId="{55508A6E-3A04-3440-9F17-4021E92AB3C7}">
      <dgm:prSet/>
      <dgm:spPr/>
      <dgm:t>
        <a:bodyPr/>
        <a:lstStyle/>
        <a:p>
          <a:endParaRPr lang="en-US"/>
        </a:p>
      </dgm:t>
    </dgm:pt>
    <dgm:pt modelId="{C37EE72E-87FE-5941-AE51-4CBCCEF4139A}" type="sibTrans" cxnId="{55508A6E-3A04-3440-9F17-4021E92AB3C7}">
      <dgm:prSet/>
      <dgm:spPr/>
      <dgm:t>
        <a:bodyPr/>
        <a:lstStyle/>
        <a:p>
          <a:endParaRPr lang="en-US"/>
        </a:p>
      </dgm:t>
    </dgm:pt>
    <dgm:pt modelId="{DB385D98-B81A-7946-AF5C-01348451B069}">
      <dgm:prSet phldrT="[Text]"/>
      <dgm:spPr/>
      <dgm:t>
        <a:bodyPr/>
        <a:lstStyle/>
        <a:p>
          <a:r>
            <a:rPr lang="en-US" dirty="0"/>
            <a:t>Moderation</a:t>
          </a:r>
        </a:p>
      </dgm:t>
    </dgm:pt>
    <dgm:pt modelId="{C8120A70-1A3D-5C4E-9A99-D38F144E8C83}" type="parTrans" cxnId="{EFC2B8AA-25C3-0549-8D8F-FED94B2152E4}">
      <dgm:prSet/>
      <dgm:spPr/>
      <dgm:t>
        <a:bodyPr/>
        <a:lstStyle/>
        <a:p>
          <a:endParaRPr lang="en-US"/>
        </a:p>
      </dgm:t>
    </dgm:pt>
    <dgm:pt modelId="{B901BCF5-4693-F848-80BB-666E4D1F9BC3}" type="sibTrans" cxnId="{EFC2B8AA-25C3-0549-8D8F-FED94B2152E4}">
      <dgm:prSet/>
      <dgm:spPr/>
      <dgm:t>
        <a:bodyPr/>
        <a:lstStyle/>
        <a:p>
          <a:endParaRPr lang="en-US"/>
        </a:p>
      </dgm:t>
    </dgm:pt>
    <dgm:pt modelId="{FC15C479-0724-AA4A-B9D4-28666E043F37}">
      <dgm:prSet phldrT="[Text]"/>
      <dgm:spPr/>
      <dgm:t>
        <a:bodyPr/>
        <a:lstStyle/>
        <a:p>
          <a:endParaRPr lang="en-US" dirty="0"/>
        </a:p>
      </dgm:t>
    </dgm:pt>
    <dgm:pt modelId="{AE8C85ED-B9B7-024B-A3EC-C1992FCD2D12}" type="parTrans" cxnId="{CB31FBA9-F871-D048-AC84-5F677BCC40BE}">
      <dgm:prSet/>
      <dgm:spPr/>
      <dgm:t>
        <a:bodyPr/>
        <a:lstStyle/>
        <a:p>
          <a:endParaRPr lang="en-US"/>
        </a:p>
      </dgm:t>
    </dgm:pt>
    <dgm:pt modelId="{717D8888-FB01-4846-AECB-49078D189D58}" type="sibTrans" cxnId="{CB31FBA9-F871-D048-AC84-5F677BCC40BE}">
      <dgm:prSet/>
      <dgm:spPr/>
      <dgm:t>
        <a:bodyPr/>
        <a:lstStyle/>
        <a:p>
          <a:endParaRPr lang="en-US"/>
        </a:p>
      </dgm:t>
    </dgm:pt>
    <dgm:pt modelId="{B165ECBC-7EC2-F64A-B1F1-0FFAD8B039B4}">
      <dgm:prSet phldrT="[Text]"/>
      <dgm:spPr/>
      <dgm:t>
        <a:bodyPr/>
        <a:lstStyle/>
        <a:p>
          <a:r>
            <a:rPr lang="en-US" dirty="0"/>
            <a:t>Data Analysis</a:t>
          </a:r>
        </a:p>
      </dgm:t>
    </dgm:pt>
    <dgm:pt modelId="{D1D86525-9871-9D4A-B833-91F86DC4DEAF}" type="parTrans" cxnId="{7752BA57-6EFE-8B4C-AE55-579EAF2A3A2E}">
      <dgm:prSet/>
      <dgm:spPr/>
      <dgm:t>
        <a:bodyPr/>
        <a:lstStyle/>
        <a:p>
          <a:endParaRPr lang="en-US"/>
        </a:p>
      </dgm:t>
    </dgm:pt>
    <dgm:pt modelId="{83CE45D2-F1F3-A548-A031-ED98F1A76F87}" type="sibTrans" cxnId="{7752BA57-6EFE-8B4C-AE55-579EAF2A3A2E}">
      <dgm:prSet/>
      <dgm:spPr/>
      <dgm:t>
        <a:bodyPr/>
        <a:lstStyle/>
        <a:p>
          <a:endParaRPr lang="en-US"/>
        </a:p>
      </dgm:t>
    </dgm:pt>
    <dgm:pt modelId="{D83A79A5-1F02-3941-A931-7B556027AE99}">
      <dgm:prSet phldrT="[Text]"/>
      <dgm:spPr/>
      <dgm:t>
        <a:bodyPr/>
        <a:lstStyle/>
        <a:p>
          <a:endParaRPr lang="en-US" dirty="0"/>
        </a:p>
      </dgm:t>
    </dgm:pt>
    <dgm:pt modelId="{1F53B6EA-97FF-3643-9A9E-F08081FC8FF2}" type="parTrans" cxnId="{D6A59E89-422A-F44F-939E-80DE22E1BEB7}">
      <dgm:prSet/>
      <dgm:spPr/>
      <dgm:t>
        <a:bodyPr/>
        <a:lstStyle/>
        <a:p>
          <a:endParaRPr lang="en-US"/>
        </a:p>
      </dgm:t>
    </dgm:pt>
    <dgm:pt modelId="{DE54EA34-43A0-5948-BCE8-9F77970DC014}" type="sibTrans" cxnId="{D6A59E89-422A-F44F-939E-80DE22E1BEB7}">
      <dgm:prSet/>
      <dgm:spPr/>
      <dgm:t>
        <a:bodyPr/>
        <a:lstStyle/>
        <a:p>
          <a:endParaRPr lang="en-US"/>
        </a:p>
      </dgm:t>
    </dgm:pt>
    <dgm:pt modelId="{9C959B70-783F-1441-BCBB-2FCC7FE951E4}">
      <dgm:prSet phldrT="[Text]"/>
      <dgm:spPr/>
      <dgm:t>
        <a:bodyPr/>
        <a:lstStyle/>
        <a:p>
          <a:r>
            <a:rPr lang="en-US" dirty="0"/>
            <a:t>Dissemination/debrief</a:t>
          </a:r>
        </a:p>
      </dgm:t>
    </dgm:pt>
    <dgm:pt modelId="{D84BE755-AF81-FC44-B5D4-C113B106B5A6}" type="parTrans" cxnId="{67790D62-5213-E844-B9B7-8903409A8ED8}">
      <dgm:prSet/>
      <dgm:spPr/>
      <dgm:t>
        <a:bodyPr/>
        <a:lstStyle/>
        <a:p>
          <a:endParaRPr lang="en-US"/>
        </a:p>
      </dgm:t>
    </dgm:pt>
    <dgm:pt modelId="{DDE8D0EE-03F4-2B4F-B7B4-24F681D445B3}" type="sibTrans" cxnId="{67790D62-5213-E844-B9B7-8903409A8ED8}">
      <dgm:prSet/>
      <dgm:spPr/>
      <dgm:t>
        <a:bodyPr/>
        <a:lstStyle/>
        <a:p>
          <a:endParaRPr lang="en-US"/>
        </a:p>
      </dgm:t>
    </dgm:pt>
    <dgm:pt modelId="{965B1EBC-9BBE-124F-9914-C9E89650B6DC}">
      <dgm:prSet phldrT="[Text]"/>
      <dgm:spPr/>
      <dgm:t>
        <a:bodyPr/>
        <a:lstStyle/>
        <a:p>
          <a:endParaRPr lang="en-US" dirty="0"/>
        </a:p>
      </dgm:t>
    </dgm:pt>
    <dgm:pt modelId="{1FEF5190-A421-384E-B4D0-98B1C40467AB}" type="parTrans" cxnId="{7BB93827-84FB-564E-8D0A-DB0CBB56357D}">
      <dgm:prSet/>
      <dgm:spPr/>
      <dgm:t>
        <a:bodyPr/>
        <a:lstStyle/>
        <a:p>
          <a:endParaRPr lang="en-US"/>
        </a:p>
      </dgm:t>
    </dgm:pt>
    <dgm:pt modelId="{F3B39EB5-5B94-1D46-9F85-C44D8CC75A96}" type="sibTrans" cxnId="{7BB93827-84FB-564E-8D0A-DB0CBB56357D}">
      <dgm:prSet/>
      <dgm:spPr/>
      <dgm:t>
        <a:bodyPr/>
        <a:lstStyle/>
        <a:p>
          <a:endParaRPr lang="en-US"/>
        </a:p>
      </dgm:t>
    </dgm:pt>
    <dgm:pt modelId="{D6AF969E-3052-AF48-832E-F778DC376EA4}">
      <dgm:prSet phldrT="[Text]"/>
      <dgm:spPr/>
      <dgm:t>
        <a:bodyPr/>
        <a:lstStyle/>
        <a:p>
          <a:r>
            <a:rPr lang="en-US" dirty="0"/>
            <a:t>Recruitment (incl. incentives)</a:t>
          </a:r>
        </a:p>
      </dgm:t>
    </dgm:pt>
    <dgm:pt modelId="{7D5FB7A1-640C-564E-9BEA-1DBF470F8116}" type="parTrans" cxnId="{701F61C7-D860-DE4C-A15C-0FDBB00F9278}">
      <dgm:prSet/>
      <dgm:spPr/>
      <dgm:t>
        <a:bodyPr/>
        <a:lstStyle/>
        <a:p>
          <a:endParaRPr lang="en-US"/>
        </a:p>
      </dgm:t>
    </dgm:pt>
    <dgm:pt modelId="{5AA0AA7B-68D0-DB4C-8B25-2F84A510CB56}" type="sibTrans" cxnId="{701F61C7-D860-DE4C-A15C-0FDBB00F9278}">
      <dgm:prSet/>
      <dgm:spPr/>
      <dgm:t>
        <a:bodyPr/>
        <a:lstStyle/>
        <a:p>
          <a:endParaRPr lang="en-US"/>
        </a:p>
      </dgm:t>
    </dgm:pt>
    <dgm:pt modelId="{87EA1631-986C-D040-9CFD-3255CFEDEA9F}" type="pres">
      <dgm:prSet presAssocID="{AF06F9F7-B137-C84E-AA8B-9EAA71B1E967}" presName="linearFlow" presStyleCnt="0">
        <dgm:presLayoutVars>
          <dgm:dir/>
          <dgm:animLvl val="lvl"/>
          <dgm:resizeHandles val="exact"/>
        </dgm:presLayoutVars>
      </dgm:prSet>
      <dgm:spPr/>
    </dgm:pt>
    <dgm:pt modelId="{F05F020F-C89C-8B45-A47B-DEF7B2AB4DDA}" type="pres">
      <dgm:prSet presAssocID="{94443E0C-2433-094D-B478-3CAE6580156F}" presName="composite" presStyleCnt="0"/>
      <dgm:spPr/>
    </dgm:pt>
    <dgm:pt modelId="{9BB85DAA-100E-6249-8188-C5409849F0DE}" type="pres">
      <dgm:prSet presAssocID="{94443E0C-2433-094D-B478-3CAE6580156F}" presName="parentText" presStyleLbl="alignNode1" presStyleIdx="0" presStyleCnt="8">
        <dgm:presLayoutVars>
          <dgm:chMax val="1"/>
          <dgm:bulletEnabled val="1"/>
        </dgm:presLayoutVars>
      </dgm:prSet>
      <dgm:spPr/>
    </dgm:pt>
    <dgm:pt modelId="{A05CC40B-59E0-DD48-B5E7-0D8A7AFDF54D}" type="pres">
      <dgm:prSet presAssocID="{94443E0C-2433-094D-B478-3CAE6580156F}" presName="descendantText" presStyleLbl="alignAcc1" presStyleIdx="0" presStyleCnt="8">
        <dgm:presLayoutVars>
          <dgm:bulletEnabled val="1"/>
        </dgm:presLayoutVars>
      </dgm:prSet>
      <dgm:spPr/>
    </dgm:pt>
    <dgm:pt modelId="{63E92D04-537F-024C-8DC1-ABAF78BBB281}" type="pres">
      <dgm:prSet presAssocID="{DCE3C053-B727-C341-9321-7619BEA59838}" presName="sp" presStyleCnt="0"/>
      <dgm:spPr/>
    </dgm:pt>
    <dgm:pt modelId="{1AB0484E-4AA6-184D-9D02-8C33152E80E1}" type="pres">
      <dgm:prSet presAssocID="{14D1B34F-86C9-A247-9F9B-20A7BC5E9E7B}" presName="composite" presStyleCnt="0"/>
      <dgm:spPr/>
    </dgm:pt>
    <dgm:pt modelId="{728DBA98-C5D2-AD4E-A1DF-E02FCB6E73AA}" type="pres">
      <dgm:prSet presAssocID="{14D1B34F-86C9-A247-9F9B-20A7BC5E9E7B}" presName="parentText" presStyleLbl="alignNode1" presStyleIdx="1" presStyleCnt="8">
        <dgm:presLayoutVars>
          <dgm:chMax val="1"/>
          <dgm:bulletEnabled val="1"/>
        </dgm:presLayoutVars>
      </dgm:prSet>
      <dgm:spPr/>
    </dgm:pt>
    <dgm:pt modelId="{ACCDC626-4D46-844A-8504-F86E94328340}" type="pres">
      <dgm:prSet presAssocID="{14D1B34F-86C9-A247-9F9B-20A7BC5E9E7B}" presName="descendantText" presStyleLbl="alignAcc1" presStyleIdx="1" presStyleCnt="8">
        <dgm:presLayoutVars>
          <dgm:bulletEnabled val="1"/>
        </dgm:presLayoutVars>
      </dgm:prSet>
      <dgm:spPr/>
    </dgm:pt>
    <dgm:pt modelId="{1586DD02-9EF6-B143-B62E-8B3213504D4C}" type="pres">
      <dgm:prSet presAssocID="{F80DDD6B-E3DC-3644-A161-5CADF4DC0B54}" presName="sp" presStyleCnt="0"/>
      <dgm:spPr/>
    </dgm:pt>
    <dgm:pt modelId="{BB7D81FF-BE98-3D47-B55B-E86DFDCC8F3C}" type="pres">
      <dgm:prSet presAssocID="{965B1EBC-9BBE-124F-9914-C9E89650B6DC}" presName="composite" presStyleCnt="0"/>
      <dgm:spPr/>
    </dgm:pt>
    <dgm:pt modelId="{1541399F-938C-2B46-9B74-90525E8B0874}" type="pres">
      <dgm:prSet presAssocID="{965B1EBC-9BBE-124F-9914-C9E89650B6DC}" presName="parentText" presStyleLbl="alignNode1" presStyleIdx="2" presStyleCnt="8">
        <dgm:presLayoutVars>
          <dgm:chMax val="1"/>
          <dgm:bulletEnabled val="1"/>
        </dgm:presLayoutVars>
      </dgm:prSet>
      <dgm:spPr/>
    </dgm:pt>
    <dgm:pt modelId="{426ED720-95EC-6E40-839C-D3C5E63F2B04}" type="pres">
      <dgm:prSet presAssocID="{965B1EBC-9BBE-124F-9914-C9E89650B6DC}" presName="descendantText" presStyleLbl="alignAcc1" presStyleIdx="2" presStyleCnt="8">
        <dgm:presLayoutVars>
          <dgm:bulletEnabled val="1"/>
        </dgm:presLayoutVars>
      </dgm:prSet>
      <dgm:spPr/>
    </dgm:pt>
    <dgm:pt modelId="{66522B18-455A-E54C-8E7F-89BEAB8341B6}" type="pres">
      <dgm:prSet presAssocID="{F3B39EB5-5B94-1D46-9F85-C44D8CC75A96}" presName="sp" presStyleCnt="0"/>
      <dgm:spPr/>
    </dgm:pt>
    <dgm:pt modelId="{B956597B-A84C-2041-B88E-3F4A02CC4959}" type="pres">
      <dgm:prSet presAssocID="{13FC1911-4153-424C-9283-C048BF83E054}" presName="composite" presStyleCnt="0"/>
      <dgm:spPr/>
    </dgm:pt>
    <dgm:pt modelId="{938C57B1-A21D-F54E-8775-BDDD2337A4E2}" type="pres">
      <dgm:prSet presAssocID="{13FC1911-4153-424C-9283-C048BF83E054}" presName="parentText" presStyleLbl="alignNode1" presStyleIdx="3" presStyleCnt="8">
        <dgm:presLayoutVars>
          <dgm:chMax val="1"/>
          <dgm:bulletEnabled val="1"/>
        </dgm:presLayoutVars>
      </dgm:prSet>
      <dgm:spPr/>
    </dgm:pt>
    <dgm:pt modelId="{FA778A38-BD38-9644-889A-6CC671D5C343}" type="pres">
      <dgm:prSet presAssocID="{13FC1911-4153-424C-9283-C048BF83E054}" presName="descendantText" presStyleLbl="alignAcc1" presStyleIdx="3" presStyleCnt="8">
        <dgm:presLayoutVars>
          <dgm:bulletEnabled val="1"/>
        </dgm:presLayoutVars>
      </dgm:prSet>
      <dgm:spPr/>
    </dgm:pt>
    <dgm:pt modelId="{4EF48240-48AB-E24C-968A-C86C89E60530}" type="pres">
      <dgm:prSet presAssocID="{766DF055-7A74-D742-8C73-E1B6F8357BA9}" presName="sp" presStyleCnt="0"/>
      <dgm:spPr/>
    </dgm:pt>
    <dgm:pt modelId="{A727AE9E-FB5E-4B4D-8B33-43220E1580F9}" type="pres">
      <dgm:prSet presAssocID="{DAAC1800-5D90-0F40-A765-099D8C8D41A4}" presName="composite" presStyleCnt="0"/>
      <dgm:spPr/>
    </dgm:pt>
    <dgm:pt modelId="{21D14BB4-1E32-9942-B7B2-4303716553F5}" type="pres">
      <dgm:prSet presAssocID="{DAAC1800-5D90-0F40-A765-099D8C8D41A4}" presName="parentText" presStyleLbl="alignNode1" presStyleIdx="4" presStyleCnt="8">
        <dgm:presLayoutVars>
          <dgm:chMax val="1"/>
          <dgm:bulletEnabled val="1"/>
        </dgm:presLayoutVars>
      </dgm:prSet>
      <dgm:spPr/>
    </dgm:pt>
    <dgm:pt modelId="{87F731CE-AF08-1C42-9433-34CDD3F80E82}" type="pres">
      <dgm:prSet presAssocID="{DAAC1800-5D90-0F40-A765-099D8C8D41A4}" presName="descendantText" presStyleLbl="alignAcc1" presStyleIdx="4" presStyleCnt="8">
        <dgm:presLayoutVars>
          <dgm:bulletEnabled val="1"/>
        </dgm:presLayoutVars>
      </dgm:prSet>
      <dgm:spPr/>
    </dgm:pt>
    <dgm:pt modelId="{9C0CAC12-41C4-8C4E-BB6C-7AF1F94E6884}" type="pres">
      <dgm:prSet presAssocID="{25E96542-E4B7-1D4C-AC25-87F9AFEAB2C5}" presName="sp" presStyleCnt="0"/>
      <dgm:spPr/>
    </dgm:pt>
    <dgm:pt modelId="{53C0D91D-6238-2446-B0B9-2C2EAF5A8788}" type="pres">
      <dgm:prSet presAssocID="{9F363013-FE7B-6645-A138-8C6A6130446F}" presName="composite" presStyleCnt="0"/>
      <dgm:spPr/>
    </dgm:pt>
    <dgm:pt modelId="{F61FA433-DBE1-F542-BB45-5A3306E712E6}" type="pres">
      <dgm:prSet presAssocID="{9F363013-FE7B-6645-A138-8C6A6130446F}" presName="parentText" presStyleLbl="alignNode1" presStyleIdx="5" presStyleCnt="8">
        <dgm:presLayoutVars>
          <dgm:chMax val="1"/>
          <dgm:bulletEnabled val="1"/>
        </dgm:presLayoutVars>
      </dgm:prSet>
      <dgm:spPr/>
    </dgm:pt>
    <dgm:pt modelId="{A3F23AFE-6B5D-3844-8134-60987EA86B8C}" type="pres">
      <dgm:prSet presAssocID="{9F363013-FE7B-6645-A138-8C6A6130446F}" presName="descendantText" presStyleLbl="alignAcc1" presStyleIdx="5" presStyleCnt="8">
        <dgm:presLayoutVars>
          <dgm:bulletEnabled val="1"/>
        </dgm:presLayoutVars>
      </dgm:prSet>
      <dgm:spPr/>
    </dgm:pt>
    <dgm:pt modelId="{1AA1BAE7-B9AE-684A-8B4C-7C1948416C31}" type="pres">
      <dgm:prSet presAssocID="{C37EE72E-87FE-5941-AE51-4CBCCEF4139A}" presName="sp" presStyleCnt="0"/>
      <dgm:spPr/>
    </dgm:pt>
    <dgm:pt modelId="{83AA231F-E83C-234F-811F-612DEBF1080F}" type="pres">
      <dgm:prSet presAssocID="{FC15C479-0724-AA4A-B9D4-28666E043F37}" presName="composite" presStyleCnt="0"/>
      <dgm:spPr/>
    </dgm:pt>
    <dgm:pt modelId="{69078610-FD46-A749-A69B-5CA8CFC3813D}" type="pres">
      <dgm:prSet presAssocID="{FC15C479-0724-AA4A-B9D4-28666E043F37}" presName="parentText" presStyleLbl="alignNode1" presStyleIdx="6" presStyleCnt="8">
        <dgm:presLayoutVars>
          <dgm:chMax val="1"/>
          <dgm:bulletEnabled val="1"/>
        </dgm:presLayoutVars>
      </dgm:prSet>
      <dgm:spPr/>
    </dgm:pt>
    <dgm:pt modelId="{676FBBE1-342D-5A42-AB7A-23FADBB98DB0}" type="pres">
      <dgm:prSet presAssocID="{FC15C479-0724-AA4A-B9D4-28666E043F37}" presName="descendantText" presStyleLbl="alignAcc1" presStyleIdx="6" presStyleCnt="8">
        <dgm:presLayoutVars>
          <dgm:bulletEnabled val="1"/>
        </dgm:presLayoutVars>
      </dgm:prSet>
      <dgm:spPr/>
    </dgm:pt>
    <dgm:pt modelId="{D1BF8925-7203-C448-960D-A34D19019CF5}" type="pres">
      <dgm:prSet presAssocID="{717D8888-FB01-4846-AECB-49078D189D58}" presName="sp" presStyleCnt="0"/>
      <dgm:spPr/>
    </dgm:pt>
    <dgm:pt modelId="{CA9A04F1-BC29-B443-93DE-199CD0F430BD}" type="pres">
      <dgm:prSet presAssocID="{D83A79A5-1F02-3941-A931-7B556027AE99}" presName="composite" presStyleCnt="0"/>
      <dgm:spPr/>
    </dgm:pt>
    <dgm:pt modelId="{607162D9-BF81-6846-9501-236C6DA2B0FC}" type="pres">
      <dgm:prSet presAssocID="{D83A79A5-1F02-3941-A931-7B556027AE99}" presName="parentText" presStyleLbl="alignNode1" presStyleIdx="7" presStyleCnt="8">
        <dgm:presLayoutVars>
          <dgm:chMax val="1"/>
          <dgm:bulletEnabled val="1"/>
        </dgm:presLayoutVars>
      </dgm:prSet>
      <dgm:spPr/>
    </dgm:pt>
    <dgm:pt modelId="{16C8508F-DF40-7E46-A1FA-B57DCB08FB3B}" type="pres">
      <dgm:prSet presAssocID="{D83A79A5-1F02-3941-A931-7B556027AE99}" presName="descendantText" presStyleLbl="alignAcc1" presStyleIdx="7" presStyleCnt="8">
        <dgm:presLayoutVars>
          <dgm:bulletEnabled val="1"/>
        </dgm:presLayoutVars>
      </dgm:prSet>
      <dgm:spPr/>
    </dgm:pt>
  </dgm:ptLst>
  <dgm:cxnLst>
    <dgm:cxn modelId="{3FA7FA01-4894-4B42-8167-66D0ADAB4F52}" type="presOf" srcId="{FC15C479-0724-AA4A-B9D4-28666E043F37}" destId="{69078610-FD46-A749-A69B-5CA8CFC3813D}" srcOrd="0" destOrd="0" presId="urn:microsoft.com/office/officeart/2005/8/layout/chevron2"/>
    <dgm:cxn modelId="{0BF98D08-62F5-E241-AA47-A9CFCCA7F474}" type="presOf" srcId="{AF06F9F7-B137-C84E-AA8B-9EAA71B1E967}" destId="{87EA1631-986C-D040-9CFD-3255CFEDEA9F}" srcOrd="0" destOrd="0" presId="urn:microsoft.com/office/officeart/2005/8/layout/chevron2"/>
    <dgm:cxn modelId="{A385660F-AEB5-9F4C-B4C3-1E19B2B6ED43}" srcId="{14D1B34F-86C9-A247-9F9B-20A7BC5E9E7B}" destId="{D1EAA53A-4B36-3B48-A131-E8E449A14174}" srcOrd="0" destOrd="0" parTransId="{53202A1A-AEAA-C048-B6B6-B63E725684BA}" sibTransId="{42DDB0F5-C670-144E-9098-754BBEFB20E0}"/>
    <dgm:cxn modelId="{331AD513-BF7F-D644-988F-A37910E246AB}" type="presOf" srcId="{13FC1911-4153-424C-9283-C048BF83E054}" destId="{938C57B1-A21D-F54E-8775-BDDD2337A4E2}" srcOrd="0" destOrd="0" presId="urn:microsoft.com/office/officeart/2005/8/layout/chevron2"/>
    <dgm:cxn modelId="{D3B9521A-E7AD-4D41-8BEC-16FA9AAB9C7E}" type="presOf" srcId="{B165ECBC-7EC2-F64A-B1F1-0FFAD8B039B4}" destId="{676FBBE1-342D-5A42-AB7A-23FADBB98DB0}" srcOrd="0" destOrd="0" presId="urn:microsoft.com/office/officeart/2005/8/layout/chevron2"/>
    <dgm:cxn modelId="{DD1FEC1D-CE79-1F41-8BF3-EC53E539AE98}" type="presOf" srcId="{DB385D98-B81A-7946-AF5C-01348451B069}" destId="{A3F23AFE-6B5D-3844-8134-60987EA86B8C}" srcOrd="0" destOrd="0" presId="urn:microsoft.com/office/officeart/2005/8/layout/chevron2"/>
    <dgm:cxn modelId="{7BB93827-84FB-564E-8D0A-DB0CBB56357D}" srcId="{AF06F9F7-B137-C84E-AA8B-9EAA71B1E967}" destId="{965B1EBC-9BBE-124F-9914-C9E89650B6DC}" srcOrd="2" destOrd="0" parTransId="{1FEF5190-A421-384E-B4D0-98B1C40467AB}" sibTransId="{F3B39EB5-5B94-1D46-9F85-C44D8CC75A96}"/>
    <dgm:cxn modelId="{55FC4A2B-F7C2-274B-A81A-065A9E9BCEF3}" type="presOf" srcId="{D83A79A5-1F02-3941-A931-7B556027AE99}" destId="{607162D9-BF81-6846-9501-236C6DA2B0FC}" srcOrd="0" destOrd="0" presId="urn:microsoft.com/office/officeart/2005/8/layout/chevron2"/>
    <dgm:cxn modelId="{B365B23B-1102-6143-ABAD-6B9C224F5433}" srcId="{AF06F9F7-B137-C84E-AA8B-9EAA71B1E967}" destId="{94443E0C-2433-094D-B478-3CAE6580156F}" srcOrd="0" destOrd="0" parTransId="{2B7E5AC0-86F9-1544-9A3F-8162F145EE10}" sibTransId="{DCE3C053-B727-C341-9321-7619BEA59838}"/>
    <dgm:cxn modelId="{90D13F40-EE54-2646-9004-4454F59F7166}" srcId="{AF06F9F7-B137-C84E-AA8B-9EAA71B1E967}" destId="{13FC1911-4153-424C-9283-C048BF83E054}" srcOrd="3" destOrd="0" parTransId="{DF3DD3ED-6620-834E-BE25-311C7FC860E5}" sibTransId="{766DF055-7A74-D742-8C73-E1B6F8357BA9}"/>
    <dgm:cxn modelId="{2DABFA43-1B1D-E242-B268-18842F940634}" type="presOf" srcId="{D6AF969E-3052-AF48-832E-F778DC376EA4}" destId="{426ED720-95EC-6E40-839C-D3C5E63F2B04}" srcOrd="0" destOrd="0" presId="urn:microsoft.com/office/officeart/2005/8/layout/chevron2"/>
    <dgm:cxn modelId="{665E7349-B285-164C-BFE6-164999AD8517}" type="presOf" srcId="{9C959B70-783F-1441-BCBB-2FCC7FE951E4}" destId="{16C8508F-DF40-7E46-A1FA-B57DCB08FB3B}" srcOrd="0" destOrd="0" presId="urn:microsoft.com/office/officeart/2005/8/layout/chevron2"/>
    <dgm:cxn modelId="{E005CB4A-0BA7-4D48-B32F-DACD6C0CE003}" srcId="{AF06F9F7-B137-C84E-AA8B-9EAA71B1E967}" destId="{DAAC1800-5D90-0F40-A765-099D8C8D41A4}" srcOrd="4" destOrd="0" parTransId="{47F1D79B-19B4-0949-8522-D4AFF442A8FA}" sibTransId="{25E96542-E4B7-1D4C-AC25-87F9AFEAB2C5}"/>
    <dgm:cxn modelId="{ECC51B4B-68B5-4541-A4B8-96F46867A6F4}" type="presOf" srcId="{218FBA05-9AA0-FD4B-8314-B8633AA1D70D}" destId="{FA778A38-BD38-9644-889A-6CC671D5C343}" srcOrd="0" destOrd="0" presId="urn:microsoft.com/office/officeart/2005/8/layout/chevron2"/>
    <dgm:cxn modelId="{CDD5A251-D6AE-5C40-9CFC-DDFEE4D42724}" srcId="{94443E0C-2433-094D-B478-3CAE6580156F}" destId="{ACFD646F-DA6A-C84F-9153-DAB88FCEB8A0}" srcOrd="0" destOrd="0" parTransId="{8C985ABF-E4AC-9746-B4A3-96A5343A7E9A}" sibTransId="{D716B50E-9357-1C40-B874-437F7A865E6A}"/>
    <dgm:cxn modelId="{7752BA57-6EFE-8B4C-AE55-579EAF2A3A2E}" srcId="{FC15C479-0724-AA4A-B9D4-28666E043F37}" destId="{B165ECBC-7EC2-F64A-B1F1-0FFAD8B039B4}" srcOrd="0" destOrd="0" parTransId="{D1D86525-9871-9D4A-B833-91F86DC4DEAF}" sibTransId="{83CE45D2-F1F3-A548-A031-ED98F1A76F87}"/>
    <dgm:cxn modelId="{67790D62-5213-E844-B9B7-8903409A8ED8}" srcId="{D83A79A5-1F02-3941-A931-7B556027AE99}" destId="{9C959B70-783F-1441-BCBB-2FCC7FE951E4}" srcOrd="0" destOrd="0" parTransId="{D84BE755-AF81-FC44-B5D4-C113B106B5A6}" sibTransId="{DDE8D0EE-03F4-2B4F-B7B4-24F681D445B3}"/>
    <dgm:cxn modelId="{980CF466-2ECB-0940-975A-4795A904EB00}" type="presOf" srcId="{965B1EBC-9BBE-124F-9914-C9E89650B6DC}" destId="{1541399F-938C-2B46-9B74-90525E8B0874}" srcOrd="0" destOrd="0" presId="urn:microsoft.com/office/officeart/2005/8/layout/chevron2"/>
    <dgm:cxn modelId="{55508A6E-3A04-3440-9F17-4021E92AB3C7}" srcId="{AF06F9F7-B137-C84E-AA8B-9EAA71B1E967}" destId="{9F363013-FE7B-6645-A138-8C6A6130446F}" srcOrd="5" destOrd="0" parTransId="{12805669-C831-FD47-B3F0-01A339AD0CA0}" sibTransId="{C37EE72E-87FE-5941-AE51-4CBCCEF4139A}"/>
    <dgm:cxn modelId="{A2F1977D-3C13-CB48-A0E4-FD853DAF1357}" type="presOf" srcId="{DAAC1800-5D90-0F40-A765-099D8C8D41A4}" destId="{21D14BB4-1E32-9942-B7B2-4303716553F5}" srcOrd="0" destOrd="0" presId="urn:microsoft.com/office/officeart/2005/8/layout/chevron2"/>
    <dgm:cxn modelId="{4CB9CB86-B881-5A42-BC4A-4C5BBF29837B}" type="presOf" srcId="{94443E0C-2433-094D-B478-3CAE6580156F}" destId="{9BB85DAA-100E-6249-8188-C5409849F0DE}" srcOrd="0" destOrd="0" presId="urn:microsoft.com/office/officeart/2005/8/layout/chevron2"/>
    <dgm:cxn modelId="{D6A59E89-422A-F44F-939E-80DE22E1BEB7}" srcId="{AF06F9F7-B137-C84E-AA8B-9EAA71B1E967}" destId="{D83A79A5-1F02-3941-A931-7B556027AE99}" srcOrd="7" destOrd="0" parTransId="{1F53B6EA-97FF-3643-9A9E-F08081FC8FF2}" sibTransId="{DE54EA34-43A0-5948-BCE8-9F77970DC014}"/>
    <dgm:cxn modelId="{F577848D-3840-A340-8B7A-9BD1AC1EE529}" srcId="{13FC1911-4153-424C-9283-C048BF83E054}" destId="{218FBA05-9AA0-FD4B-8314-B8633AA1D70D}" srcOrd="0" destOrd="0" parTransId="{2FF861E6-0F6F-0D4F-9146-06431B7724E8}" sibTransId="{21452C31-9568-BE41-B908-A96EC27C8626}"/>
    <dgm:cxn modelId="{2E7CB395-1396-FF4A-8ED6-3E2783CB07AD}" type="presOf" srcId="{C0C73A3A-EE6A-D94C-985D-96BCFB52B9F5}" destId="{87F731CE-AF08-1C42-9433-34CDD3F80E82}" srcOrd="0" destOrd="0" presId="urn:microsoft.com/office/officeart/2005/8/layout/chevron2"/>
    <dgm:cxn modelId="{7403F4A8-D76B-4F4E-B8EF-39F0B4EB88FB}" srcId="{DAAC1800-5D90-0F40-A765-099D8C8D41A4}" destId="{C0C73A3A-EE6A-D94C-985D-96BCFB52B9F5}" srcOrd="0" destOrd="0" parTransId="{AE93AC59-5B55-154A-8988-F19A0453C274}" sibTransId="{77580AB4-21F3-554F-A26E-8B341B26D57D}"/>
    <dgm:cxn modelId="{CB31FBA9-F871-D048-AC84-5F677BCC40BE}" srcId="{AF06F9F7-B137-C84E-AA8B-9EAA71B1E967}" destId="{FC15C479-0724-AA4A-B9D4-28666E043F37}" srcOrd="6" destOrd="0" parTransId="{AE8C85ED-B9B7-024B-A3EC-C1992FCD2D12}" sibTransId="{717D8888-FB01-4846-AECB-49078D189D58}"/>
    <dgm:cxn modelId="{EFC2B8AA-25C3-0549-8D8F-FED94B2152E4}" srcId="{9F363013-FE7B-6645-A138-8C6A6130446F}" destId="{DB385D98-B81A-7946-AF5C-01348451B069}" srcOrd="0" destOrd="0" parTransId="{C8120A70-1A3D-5C4E-9A99-D38F144E8C83}" sibTransId="{B901BCF5-4693-F848-80BB-666E4D1F9BC3}"/>
    <dgm:cxn modelId="{2EA250BC-CD8A-9941-927A-375E4BDA0CB1}" type="presOf" srcId="{ACFD646F-DA6A-C84F-9153-DAB88FCEB8A0}" destId="{A05CC40B-59E0-DD48-B5E7-0D8A7AFDF54D}" srcOrd="0" destOrd="0" presId="urn:microsoft.com/office/officeart/2005/8/layout/chevron2"/>
    <dgm:cxn modelId="{6016B5BE-32CA-1844-97F4-16BF212739B2}" srcId="{AF06F9F7-B137-C84E-AA8B-9EAA71B1E967}" destId="{14D1B34F-86C9-A247-9F9B-20A7BC5E9E7B}" srcOrd="1" destOrd="0" parTransId="{31DA0F6B-8725-2743-BFAA-BC2F916D4C5D}" sibTransId="{F80DDD6B-E3DC-3644-A161-5CADF4DC0B54}"/>
    <dgm:cxn modelId="{F7FD3BC7-184A-4E4D-A1BD-6FA372D5988E}" type="presOf" srcId="{9F363013-FE7B-6645-A138-8C6A6130446F}" destId="{F61FA433-DBE1-F542-BB45-5A3306E712E6}" srcOrd="0" destOrd="0" presId="urn:microsoft.com/office/officeart/2005/8/layout/chevron2"/>
    <dgm:cxn modelId="{701F61C7-D860-DE4C-A15C-0FDBB00F9278}" srcId="{965B1EBC-9BBE-124F-9914-C9E89650B6DC}" destId="{D6AF969E-3052-AF48-832E-F778DC376EA4}" srcOrd="0" destOrd="0" parTransId="{7D5FB7A1-640C-564E-9BEA-1DBF470F8116}" sibTransId="{5AA0AA7B-68D0-DB4C-8B25-2F84A510CB56}"/>
    <dgm:cxn modelId="{2C5A98D3-82CB-344F-A101-33D85E718FA9}" type="presOf" srcId="{14D1B34F-86C9-A247-9F9B-20A7BC5E9E7B}" destId="{728DBA98-C5D2-AD4E-A1DF-E02FCB6E73AA}" srcOrd="0" destOrd="0" presId="urn:microsoft.com/office/officeart/2005/8/layout/chevron2"/>
    <dgm:cxn modelId="{741D31D9-7FF5-6C4D-9057-D553FF71C9E9}" type="presOf" srcId="{D1EAA53A-4B36-3B48-A131-E8E449A14174}" destId="{ACCDC626-4D46-844A-8504-F86E94328340}" srcOrd="0" destOrd="0" presId="urn:microsoft.com/office/officeart/2005/8/layout/chevron2"/>
    <dgm:cxn modelId="{FF325393-FB7B-5742-A271-B8A7A2E8F44A}" type="presParOf" srcId="{87EA1631-986C-D040-9CFD-3255CFEDEA9F}" destId="{F05F020F-C89C-8B45-A47B-DEF7B2AB4DDA}" srcOrd="0" destOrd="0" presId="urn:microsoft.com/office/officeart/2005/8/layout/chevron2"/>
    <dgm:cxn modelId="{DEB3B074-B127-0F4B-9D5F-687E893EEFBC}" type="presParOf" srcId="{F05F020F-C89C-8B45-A47B-DEF7B2AB4DDA}" destId="{9BB85DAA-100E-6249-8188-C5409849F0DE}" srcOrd="0" destOrd="0" presId="urn:microsoft.com/office/officeart/2005/8/layout/chevron2"/>
    <dgm:cxn modelId="{7FB09E65-9150-C847-BE17-C7DE20C28546}" type="presParOf" srcId="{F05F020F-C89C-8B45-A47B-DEF7B2AB4DDA}" destId="{A05CC40B-59E0-DD48-B5E7-0D8A7AFDF54D}" srcOrd="1" destOrd="0" presId="urn:microsoft.com/office/officeart/2005/8/layout/chevron2"/>
    <dgm:cxn modelId="{B59E5B81-292C-8843-AEFF-85AB7441E58E}" type="presParOf" srcId="{87EA1631-986C-D040-9CFD-3255CFEDEA9F}" destId="{63E92D04-537F-024C-8DC1-ABAF78BBB281}" srcOrd="1" destOrd="0" presId="urn:microsoft.com/office/officeart/2005/8/layout/chevron2"/>
    <dgm:cxn modelId="{85DE2A3D-E820-F54A-8D9A-8F554ACCE2DD}" type="presParOf" srcId="{87EA1631-986C-D040-9CFD-3255CFEDEA9F}" destId="{1AB0484E-4AA6-184D-9D02-8C33152E80E1}" srcOrd="2" destOrd="0" presId="urn:microsoft.com/office/officeart/2005/8/layout/chevron2"/>
    <dgm:cxn modelId="{EEBC6060-5D29-A841-B79A-1ECCA7736311}" type="presParOf" srcId="{1AB0484E-4AA6-184D-9D02-8C33152E80E1}" destId="{728DBA98-C5D2-AD4E-A1DF-E02FCB6E73AA}" srcOrd="0" destOrd="0" presId="urn:microsoft.com/office/officeart/2005/8/layout/chevron2"/>
    <dgm:cxn modelId="{5AC5ABB3-23CD-0C4C-B540-D6EAA824859C}" type="presParOf" srcId="{1AB0484E-4AA6-184D-9D02-8C33152E80E1}" destId="{ACCDC626-4D46-844A-8504-F86E94328340}" srcOrd="1" destOrd="0" presId="urn:microsoft.com/office/officeart/2005/8/layout/chevron2"/>
    <dgm:cxn modelId="{19C144EE-3536-B345-B503-744E3381D2FF}" type="presParOf" srcId="{87EA1631-986C-D040-9CFD-3255CFEDEA9F}" destId="{1586DD02-9EF6-B143-B62E-8B3213504D4C}" srcOrd="3" destOrd="0" presId="urn:microsoft.com/office/officeart/2005/8/layout/chevron2"/>
    <dgm:cxn modelId="{DBDCEBDD-B9CE-464B-A4D3-2EE4D76CAD51}" type="presParOf" srcId="{87EA1631-986C-D040-9CFD-3255CFEDEA9F}" destId="{BB7D81FF-BE98-3D47-B55B-E86DFDCC8F3C}" srcOrd="4" destOrd="0" presId="urn:microsoft.com/office/officeart/2005/8/layout/chevron2"/>
    <dgm:cxn modelId="{643335B5-CEEC-9E4D-8A7C-7BA4EB5A7133}" type="presParOf" srcId="{BB7D81FF-BE98-3D47-B55B-E86DFDCC8F3C}" destId="{1541399F-938C-2B46-9B74-90525E8B0874}" srcOrd="0" destOrd="0" presId="urn:microsoft.com/office/officeart/2005/8/layout/chevron2"/>
    <dgm:cxn modelId="{4077C97E-FE15-684E-9DFA-7156D647EB88}" type="presParOf" srcId="{BB7D81FF-BE98-3D47-B55B-E86DFDCC8F3C}" destId="{426ED720-95EC-6E40-839C-D3C5E63F2B04}" srcOrd="1" destOrd="0" presId="urn:microsoft.com/office/officeart/2005/8/layout/chevron2"/>
    <dgm:cxn modelId="{55991948-F3BD-324A-A070-5B13F9924110}" type="presParOf" srcId="{87EA1631-986C-D040-9CFD-3255CFEDEA9F}" destId="{66522B18-455A-E54C-8E7F-89BEAB8341B6}" srcOrd="5" destOrd="0" presId="urn:microsoft.com/office/officeart/2005/8/layout/chevron2"/>
    <dgm:cxn modelId="{DD9D2190-FC7C-6F48-A0DE-E6F3B88FCA51}" type="presParOf" srcId="{87EA1631-986C-D040-9CFD-3255CFEDEA9F}" destId="{B956597B-A84C-2041-B88E-3F4A02CC4959}" srcOrd="6" destOrd="0" presId="urn:microsoft.com/office/officeart/2005/8/layout/chevron2"/>
    <dgm:cxn modelId="{AD79313D-67C4-AE46-8025-45C1DA69BCB0}" type="presParOf" srcId="{B956597B-A84C-2041-B88E-3F4A02CC4959}" destId="{938C57B1-A21D-F54E-8775-BDDD2337A4E2}" srcOrd="0" destOrd="0" presId="urn:microsoft.com/office/officeart/2005/8/layout/chevron2"/>
    <dgm:cxn modelId="{DC7D6FA1-3CF5-674D-B799-5AE16DBD395B}" type="presParOf" srcId="{B956597B-A84C-2041-B88E-3F4A02CC4959}" destId="{FA778A38-BD38-9644-889A-6CC671D5C343}" srcOrd="1" destOrd="0" presId="urn:microsoft.com/office/officeart/2005/8/layout/chevron2"/>
    <dgm:cxn modelId="{E870E3F4-1FB0-6242-8DD5-E2E5D225EC3A}" type="presParOf" srcId="{87EA1631-986C-D040-9CFD-3255CFEDEA9F}" destId="{4EF48240-48AB-E24C-968A-C86C89E60530}" srcOrd="7" destOrd="0" presId="urn:microsoft.com/office/officeart/2005/8/layout/chevron2"/>
    <dgm:cxn modelId="{DC694129-113B-EF44-AD89-9B7EE0EABAB5}" type="presParOf" srcId="{87EA1631-986C-D040-9CFD-3255CFEDEA9F}" destId="{A727AE9E-FB5E-4B4D-8B33-43220E1580F9}" srcOrd="8" destOrd="0" presId="urn:microsoft.com/office/officeart/2005/8/layout/chevron2"/>
    <dgm:cxn modelId="{33168F4E-C77B-4B4C-AA6C-C98CD80298CB}" type="presParOf" srcId="{A727AE9E-FB5E-4B4D-8B33-43220E1580F9}" destId="{21D14BB4-1E32-9942-B7B2-4303716553F5}" srcOrd="0" destOrd="0" presId="urn:microsoft.com/office/officeart/2005/8/layout/chevron2"/>
    <dgm:cxn modelId="{3A3A0E52-242B-E34E-BC63-7C6BE5F51A49}" type="presParOf" srcId="{A727AE9E-FB5E-4B4D-8B33-43220E1580F9}" destId="{87F731CE-AF08-1C42-9433-34CDD3F80E82}" srcOrd="1" destOrd="0" presId="urn:microsoft.com/office/officeart/2005/8/layout/chevron2"/>
    <dgm:cxn modelId="{3323D943-F1B4-D64C-8154-4A4C3701D110}" type="presParOf" srcId="{87EA1631-986C-D040-9CFD-3255CFEDEA9F}" destId="{9C0CAC12-41C4-8C4E-BB6C-7AF1F94E6884}" srcOrd="9" destOrd="0" presId="urn:microsoft.com/office/officeart/2005/8/layout/chevron2"/>
    <dgm:cxn modelId="{78240FA1-3D6F-FE4D-A0F5-EE0B7ECEDF13}" type="presParOf" srcId="{87EA1631-986C-D040-9CFD-3255CFEDEA9F}" destId="{53C0D91D-6238-2446-B0B9-2C2EAF5A8788}" srcOrd="10" destOrd="0" presId="urn:microsoft.com/office/officeart/2005/8/layout/chevron2"/>
    <dgm:cxn modelId="{CB23F041-5A93-4A41-8B5F-6A887A835D60}" type="presParOf" srcId="{53C0D91D-6238-2446-B0B9-2C2EAF5A8788}" destId="{F61FA433-DBE1-F542-BB45-5A3306E712E6}" srcOrd="0" destOrd="0" presId="urn:microsoft.com/office/officeart/2005/8/layout/chevron2"/>
    <dgm:cxn modelId="{84B2FC71-65AB-BD40-A4EB-80962A5DDAE3}" type="presParOf" srcId="{53C0D91D-6238-2446-B0B9-2C2EAF5A8788}" destId="{A3F23AFE-6B5D-3844-8134-60987EA86B8C}" srcOrd="1" destOrd="0" presId="urn:microsoft.com/office/officeart/2005/8/layout/chevron2"/>
    <dgm:cxn modelId="{8F9918A6-2225-8944-B196-957665B6CC92}" type="presParOf" srcId="{87EA1631-986C-D040-9CFD-3255CFEDEA9F}" destId="{1AA1BAE7-B9AE-684A-8B4C-7C1948416C31}" srcOrd="11" destOrd="0" presId="urn:microsoft.com/office/officeart/2005/8/layout/chevron2"/>
    <dgm:cxn modelId="{4C759023-BC9C-6644-A5A5-C16E3C3F719C}" type="presParOf" srcId="{87EA1631-986C-D040-9CFD-3255CFEDEA9F}" destId="{83AA231F-E83C-234F-811F-612DEBF1080F}" srcOrd="12" destOrd="0" presId="urn:microsoft.com/office/officeart/2005/8/layout/chevron2"/>
    <dgm:cxn modelId="{ED8F93A3-84CB-A444-ACAA-574C63653D6F}" type="presParOf" srcId="{83AA231F-E83C-234F-811F-612DEBF1080F}" destId="{69078610-FD46-A749-A69B-5CA8CFC3813D}" srcOrd="0" destOrd="0" presId="urn:microsoft.com/office/officeart/2005/8/layout/chevron2"/>
    <dgm:cxn modelId="{3370C5F9-ADD4-B849-9CE3-A540D745108B}" type="presParOf" srcId="{83AA231F-E83C-234F-811F-612DEBF1080F}" destId="{676FBBE1-342D-5A42-AB7A-23FADBB98DB0}" srcOrd="1" destOrd="0" presId="urn:microsoft.com/office/officeart/2005/8/layout/chevron2"/>
    <dgm:cxn modelId="{3993C9F7-0F08-7A4E-939A-94D2D8CFB2C2}" type="presParOf" srcId="{87EA1631-986C-D040-9CFD-3255CFEDEA9F}" destId="{D1BF8925-7203-C448-960D-A34D19019CF5}" srcOrd="13" destOrd="0" presId="urn:microsoft.com/office/officeart/2005/8/layout/chevron2"/>
    <dgm:cxn modelId="{71053665-42E1-6B4E-8FA5-D42823147EA1}" type="presParOf" srcId="{87EA1631-986C-D040-9CFD-3255CFEDEA9F}" destId="{CA9A04F1-BC29-B443-93DE-199CD0F430BD}" srcOrd="14" destOrd="0" presId="urn:microsoft.com/office/officeart/2005/8/layout/chevron2"/>
    <dgm:cxn modelId="{CF36CF01-7E25-074D-958B-BDE9628D5DF3}" type="presParOf" srcId="{CA9A04F1-BC29-B443-93DE-199CD0F430BD}" destId="{607162D9-BF81-6846-9501-236C6DA2B0FC}" srcOrd="0" destOrd="0" presId="urn:microsoft.com/office/officeart/2005/8/layout/chevron2"/>
    <dgm:cxn modelId="{7256CAEF-9E91-1549-A126-1B422670F4BE}" type="presParOf" srcId="{CA9A04F1-BC29-B443-93DE-199CD0F430BD}" destId="{16C8508F-DF40-7E46-A1FA-B57DCB08FB3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B85DAA-100E-6249-8188-C5409849F0DE}">
      <dsp:nvSpPr>
        <dsp:cNvPr id="0" name=""/>
        <dsp:cNvSpPr/>
      </dsp:nvSpPr>
      <dsp:spPr>
        <a:xfrm rot="5400000">
          <a:off x="-76153" y="77742"/>
          <a:ext cx="507693" cy="3553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 rot="-5400000">
        <a:off x="2" y="179281"/>
        <a:ext cx="355385" cy="152308"/>
      </dsp:txXfrm>
    </dsp:sp>
    <dsp:sp modelId="{A05CC40B-59E0-DD48-B5E7-0D8A7AFDF54D}">
      <dsp:nvSpPr>
        <dsp:cNvPr id="0" name=""/>
        <dsp:cNvSpPr/>
      </dsp:nvSpPr>
      <dsp:spPr>
        <a:xfrm rot="5400000">
          <a:off x="2494185" y="-2137212"/>
          <a:ext cx="330000" cy="46076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Define topic/research question</a:t>
          </a:r>
        </a:p>
      </dsp:txBody>
      <dsp:txXfrm rot="-5400000">
        <a:off x="355385" y="17697"/>
        <a:ext cx="4591492" cy="297782"/>
      </dsp:txXfrm>
    </dsp:sp>
    <dsp:sp modelId="{728DBA98-C5D2-AD4E-A1DF-E02FCB6E73AA}">
      <dsp:nvSpPr>
        <dsp:cNvPr id="0" name=""/>
        <dsp:cNvSpPr/>
      </dsp:nvSpPr>
      <dsp:spPr>
        <a:xfrm rot="5400000">
          <a:off x="-76153" y="508274"/>
          <a:ext cx="507693" cy="3553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 rot="-5400000">
        <a:off x="2" y="609813"/>
        <a:ext cx="355385" cy="152308"/>
      </dsp:txXfrm>
    </dsp:sp>
    <dsp:sp modelId="{ACCDC626-4D46-844A-8504-F86E94328340}">
      <dsp:nvSpPr>
        <dsp:cNvPr id="0" name=""/>
        <dsp:cNvSpPr/>
      </dsp:nvSpPr>
      <dsp:spPr>
        <a:xfrm rot="5400000">
          <a:off x="2494185" y="-1706680"/>
          <a:ext cx="330000" cy="46076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Develop Interview Guide</a:t>
          </a:r>
        </a:p>
      </dsp:txBody>
      <dsp:txXfrm rot="-5400000">
        <a:off x="355385" y="448229"/>
        <a:ext cx="4591492" cy="297782"/>
      </dsp:txXfrm>
    </dsp:sp>
    <dsp:sp modelId="{1541399F-938C-2B46-9B74-90525E8B0874}">
      <dsp:nvSpPr>
        <dsp:cNvPr id="0" name=""/>
        <dsp:cNvSpPr/>
      </dsp:nvSpPr>
      <dsp:spPr>
        <a:xfrm rot="5400000">
          <a:off x="-76153" y="938806"/>
          <a:ext cx="507693" cy="3553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 rot="-5400000">
        <a:off x="2" y="1040345"/>
        <a:ext cx="355385" cy="152308"/>
      </dsp:txXfrm>
    </dsp:sp>
    <dsp:sp modelId="{426ED720-95EC-6E40-839C-D3C5E63F2B04}">
      <dsp:nvSpPr>
        <dsp:cNvPr id="0" name=""/>
        <dsp:cNvSpPr/>
      </dsp:nvSpPr>
      <dsp:spPr>
        <a:xfrm rot="5400000">
          <a:off x="2494185" y="-1276147"/>
          <a:ext cx="330000" cy="46076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Recruitment (incl. incentives)</a:t>
          </a:r>
        </a:p>
      </dsp:txBody>
      <dsp:txXfrm rot="-5400000">
        <a:off x="355385" y="878762"/>
        <a:ext cx="4591492" cy="297782"/>
      </dsp:txXfrm>
    </dsp:sp>
    <dsp:sp modelId="{938C57B1-A21D-F54E-8775-BDDD2337A4E2}">
      <dsp:nvSpPr>
        <dsp:cNvPr id="0" name=""/>
        <dsp:cNvSpPr/>
      </dsp:nvSpPr>
      <dsp:spPr>
        <a:xfrm rot="5400000">
          <a:off x="-76153" y="1369339"/>
          <a:ext cx="507693" cy="3553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 rot="-5400000">
        <a:off x="2" y="1470878"/>
        <a:ext cx="355385" cy="152308"/>
      </dsp:txXfrm>
    </dsp:sp>
    <dsp:sp modelId="{FA778A38-BD38-9644-889A-6CC671D5C343}">
      <dsp:nvSpPr>
        <dsp:cNvPr id="0" name=""/>
        <dsp:cNvSpPr/>
      </dsp:nvSpPr>
      <dsp:spPr>
        <a:xfrm rot="5400000">
          <a:off x="2494185" y="-845615"/>
          <a:ext cx="330000" cy="46076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Logistics</a:t>
          </a:r>
        </a:p>
      </dsp:txBody>
      <dsp:txXfrm rot="-5400000">
        <a:off x="355385" y="1309294"/>
        <a:ext cx="4591492" cy="297782"/>
      </dsp:txXfrm>
    </dsp:sp>
    <dsp:sp modelId="{21D14BB4-1E32-9942-B7B2-4303716553F5}">
      <dsp:nvSpPr>
        <dsp:cNvPr id="0" name=""/>
        <dsp:cNvSpPr/>
      </dsp:nvSpPr>
      <dsp:spPr>
        <a:xfrm rot="5400000">
          <a:off x="-76153" y="1799871"/>
          <a:ext cx="507693" cy="3553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 rot="-5400000">
        <a:off x="2" y="1901410"/>
        <a:ext cx="355385" cy="152308"/>
      </dsp:txXfrm>
    </dsp:sp>
    <dsp:sp modelId="{87F731CE-AF08-1C42-9433-34CDD3F80E82}">
      <dsp:nvSpPr>
        <dsp:cNvPr id="0" name=""/>
        <dsp:cNvSpPr/>
      </dsp:nvSpPr>
      <dsp:spPr>
        <a:xfrm rot="5400000">
          <a:off x="2494185" y="-415083"/>
          <a:ext cx="330000" cy="46076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Informed Consent and Data Protection</a:t>
          </a:r>
        </a:p>
      </dsp:txBody>
      <dsp:txXfrm rot="-5400000">
        <a:off x="355385" y="1739826"/>
        <a:ext cx="4591492" cy="297782"/>
      </dsp:txXfrm>
    </dsp:sp>
    <dsp:sp modelId="{F61FA433-DBE1-F542-BB45-5A3306E712E6}">
      <dsp:nvSpPr>
        <dsp:cNvPr id="0" name=""/>
        <dsp:cNvSpPr/>
      </dsp:nvSpPr>
      <dsp:spPr>
        <a:xfrm rot="5400000">
          <a:off x="-76153" y="2230403"/>
          <a:ext cx="507693" cy="3553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 rot="-5400000">
        <a:off x="2" y="2331942"/>
        <a:ext cx="355385" cy="152308"/>
      </dsp:txXfrm>
    </dsp:sp>
    <dsp:sp modelId="{A3F23AFE-6B5D-3844-8134-60987EA86B8C}">
      <dsp:nvSpPr>
        <dsp:cNvPr id="0" name=""/>
        <dsp:cNvSpPr/>
      </dsp:nvSpPr>
      <dsp:spPr>
        <a:xfrm rot="5400000">
          <a:off x="2494185" y="15449"/>
          <a:ext cx="330000" cy="46076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Moderation</a:t>
          </a:r>
        </a:p>
      </dsp:txBody>
      <dsp:txXfrm rot="-5400000">
        <a:off x="355385" y="2170359"/>
        <a:ext cx="4591492" cy="297782"/>
      </dsp:txXfrm>
    </dsp:sp>
    <dsp:sp modelId="{69078610-FD46-A749-A69B-5CA8CFC3813D}">
      <dsp:nvSpPr>
        <dsp:cNvPr id="0" name=""/>
        <dsp:cNvSpPr/>
      </dsp:nvSpPr>
      <dsp:spPr>
        <a:xfrm rot="5400000">
          <a:off x="-76153" y="2660936"/>
          <a:ext cx="507693" cy="3553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 rot="-5400000">
        <a:off x="2" y="2762475"/>
        <a:ext cx="355385" cy="152308"/>
      </dsp:txXfrm>
    </dsp:sp>
    <dsp:sp modelId="{676FBBE1-342D-5A42-AB7A-23FADBB98DB0}">
      <dsp:nvSpPr>
        <dsp:cNvPr id="0" name=""/>
        <dsp:cNvSpPr/>
      </dsp:nvSpPr>
      <dsp:spPr>
        <a:xfrm rot="5400000">
          <a:off x="2494185" y="445981"/>
          <a:ext cx="330000" cy="46076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Data Analysis</a:t>
          </a:r>
        </a:p>
      </dsp:txBody>
      <dsp:txXfrm rot="-5400000">
        <a:off x="355385" y="2600891"/>
        <a:ext cx="4591492" cy="297782"/>
      </dsp:txXfrm>
    </dsp:sp>
    <dsp:sp modelId="{607162D9-BF81-6846-9501-236C6DA2B0FC}">
      <dsp:nvSpPr>
        <dsp:cNvPr id="0" name=""/>
        <dsp:cNvSpPr/>
      </dsp:nvSpPr>
      <dsp:spPr>
        <a:xfrm rot="5400000">
          <a:off x="-76153" y="3091468"/>
          <a:ext cx="507693" cy="3553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 rot="-5400000">
        <a:off x="2" y="3193007"/>
        <a:ext cx="355385" cy="152308"/>
      </dsp:txXfrm>
    </dsp:sp>
    <dsp:sp modelId="{16C8508F-DF40-7E46-A1FA-B57DCB08FB3B}">
      <dsp:nvSpPr>
        <dsp:cNvPr id="0" name=""/>
        <dsp:cNvSpPr/>
      </dsp:nvSpPr>
      <dsp:spPr>
        <a:xfrm rot="5400000">
          <a:off x="2494185" y="876513"/>
          <a:ext cx="330000" cy="46076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Dissemination/debrief</a:t>
          </a:r>
        </a:p>
      </dsp:txBody>
      <dsp:txXfrm rot="-5400000">
        <a:off x="355385" y="3031423"/>
        <a:ext cx="4591492" cy="2977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0AB0D-29CD-714F-B2B1-3016FC4D4233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3D58E-FD4B-BD4F-840D-5C3B9D3B1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127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3D58E-FD4B-BD4F-840D-5C3B9D3B15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75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8C515-D17C-6741-AB04-E3AAFED003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B4D463-9191-D14D-A104-C770A1F235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32D1-FFCE-E945-ABFA-2AF8CC0DE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5F83-2577-B549-80AC-B4585765096D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826E62-3A9C-BA48-BE6D-711A88B7C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326E5-AFA8-AC47-B9C1-ACA124138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C7BC-4E75-9647-B0DB-BC75F773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11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A5E59-C2AB-DA48-951F-A7A5B77E3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38158A-7006-594A-9FDE-78BB5D146D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E681F-1187-9A48-8981-1CB3EAB05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5F83-2577-B549-80AC-B4585765096D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B1271-A67A-9D47-BF2F-50B466A6E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68993-D652-C44D-9DC7-A72A2A55A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C7BC-4E75-9647-B0DB-BC75F773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889EFE-C461-7D4B-8DD0-551D9FFBD2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61B1EA-670C-364A-8780-1A4770EDE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071BD-B72C-4547-A37C-E3F1A1375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5F83-2577-B549-80AC-B4585765096D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E59F5-1D7E-C24D-AA1B-EF8993E34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C0B57-5636-7441-9DC9-B196D1960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C7BC-4E75-9647-B0DB-BC75F773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43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AB23E-2220-6743-B999-0B39E4C84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34410-D5D7-AF44-A562-83E72A651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A1345-3BD2-864D-8EB7-C046B1B05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5F83-2577-B549-80AC-B4585765096D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11B5E-3849-4946-8D1E-1B7C4B48B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89B2F-0DA6-3149-967F-8ADFE5965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C7BC-4E75-9647-B0DB-BC75F773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34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EEFC4-337B-1C41-B3DC-5C56D009C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12AA20-0649-D542-81FA-A1446C8AF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D80BC-9C45-0D4B-A1C7-4131CB97E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5F83-2577-B549-80AC-B4585765096D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3FBB8-F171-094A-A26E-799693C9C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DFC4A-7921-2F4D-A84E-70C12FC88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C7BC-4E75-9647-B0DB-BC75F773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2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626E5-EB9E-EE4C-8E55-4E334DA52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F3087-E014-A641-A6F8-A750594D8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59B891-7AD4-084C-BFFA-B82BCAC83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1CE55B-B5EE-E14A-B02A-8445E64B3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5F83-2577-B549-80AC-B4585765096D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18C674-942E-1443-A17F-BE9C7C434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E580BC-79B8-9A47-B75D-33FAFDF1C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C7BC-4E75-9647-B0DB-BC75F773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51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DC7A9-ACF2-6141-B830-9F4D23AB4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2B5FC0-A44C-304D-900F-A9FB68183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E6F29-A5B4-8647-A31E-469C57567B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7DC335-2E01-F340-BCCE-19C1D564CF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60726B-EB0D-F249-A994-0B898EEA07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431AC3-AA3E-C54F-B0B8-A952CFE39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5F83-2577-B549-80AC-B4585765096D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CE04DD-5E77-2241-86F5-F12BC6E45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CAE479-9046-9040-8C7F-570FE0985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C7BC-4E75-9647-B0DB-BC75F773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6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FDFF2-BC52-D342-BFEB-9BDE7F3CA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CDAC09-0FC6-3149-B7F6-CB1241DAD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5F83-2577-B549-80AC-B4585765096D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26DAC8-EB0B-4447-B9A1-36BA43DF0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698B99-B41A-FE4C-8E67-FDC223DC7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C7BC-4E75-9647-B0DB-BC75F773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07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520C3F-A625-6740-B9FE-794F94E01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5F83-2577-B549-80AC-B4585765096D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8EDD2C-4BCF-7344-B59E-CC682DCEE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965B01-8AA8-3349-A1A0-9AA9FD85A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C7BC-4E75-9647-B0DB-BC75F773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59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08D53-F3CA-5444-A9A2-F3D35857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A9043-930B-024C-AD7A-928DE4A00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6903AD-1751-6D45-AAB9-7626229080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60C2FC-E49D-B942-A140-07B470086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5F83-2577-B549-80AC-B4585765096D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59502B-9443-4E40-BCA2-199FD14D9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AC0C97-5973-4543-B160-7B8F1D902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C7BC-4E75-9647-B0DB-BC75F773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18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40CF6-B8C3-FF45-964F-4CA24B2E5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4130D4-7633-C34D-82AD-E48D6EBBF7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75DBA3-9533-924A-AE98-232786BC6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95941A-E320-E74D-B5F6-04AECE328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5F83-2577-B549-80AC-B4585765096D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264F88-B007-CB44-BFBD-40C97AC0A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F46D9C-7C17-5E4C-B3F1-AB64620FA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C7BC-4E75-9647-B0DB-BC75F773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38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6A4958-98AA-F34B-BAB9-45DAA5021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D2377F-C224-4E40-BCE5-1150000C5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ABF0F-A3DF-6147-997A-AA86B814FB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E5F83-2577-B549-80AC-B4585765096D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2B880-C468-704A-810B-B1597671A6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6B9FE-74EB-EB43-A89E-FE87B947FC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EC7BC-4E75-9647-B0DB-BC75F773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72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2C6DA-67F4-3746-B577-34277C560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7788" y="1855695"/>
            <a:ext cx="9144000" cy="4020951"/>
          </a:xfrm>
        </p:spPr>
        <p:txBody>
          <a:bodyPr>
            <a:normAutofit/>
          </a:bodyPr>
          <a:lstStyle/>
          <a:p>
            <a:pPr algn="l"/>
            <a:br>
              <a:rPr lang="de-AT" sz="1200" dirty="0"/>
            </a:br>
            <a:endParaRPr lang="de-AT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99BD6B-FFA2-3743-BEFF-1E6939F2B7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704" y="369846"/>
            <a:ext cx="2230168" cy="474565"/>
          </a:xfrm>
          <a:prstGeom prst="rect">
            <a:avLst/>
          </a:prstGeom>
        </p:spPr>
      </p:pic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A969D703-57C3-4D4F-9C72-6525AF617841}"/>
              </a:ext>
            </a:extLst>
          </p:cNvPr>
          <p:cNvSpPr txBox="1">
            <a:spLocks/>
          </p:cNvSpPr>
          <p:nvPr/>
        </p:nvSpPr>
        <p:spPr>
          <a:xfrm>
            <a:off x="561814" y="2240517"/>
            <a:ext cx="10772536" cy="50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AT" sz="5400" b="1" dirty="0">
              <a:solidFill>
                <a:srgbClr val="2E3E68"/>
              </a:solidFill>
              <a:latin typeface="Calibri"/>
              <a:cs typeface="Calibri"/>
            </a:endParaRPr>
          </a:p>
          <a:p>
            <a:r>
              <a:rPr lang="de-AT" sz="5400" b="1" dirty="0">
                <a:solidFill>
                  <a:srgbClr val="2E3E68"/>
                </a:solidFill>
                <a:latin typeface="Calibri"/>
                <a:cs typeface="Calibri"/>
              </a:rPr>
              <a:t>OISC/AI4DA</a:t>
            </a:r>
          </a:p>
          <a:p>
            <a:r>
              <a:rPr lang="de-AT" sz="5400" b="1" dirty="0">
                <a:solidFill>
                  <a:srgbClr val="2E3E68"/>
                </a:solidFill>
                <a:latin typeface="Calibri"/>
                <a:cs typeface="Calibri"/>
              </a:rPr>
              <a:t>Focus Group Training</a:t>
            </a:r>
          </a:p>
          <a:p>
            <a:endParaRPr lang="de-AT" sz="2400" b="1" dirty="0">
              <a:solidFill>
                <a:srgbClr val="2E3E68"/>
              </a:solidFill>
              <a:latin typeface="Calibri"/>
              <a:cs typeface="Calibri"/>
            </a:endParaRPr>
          </a:p>
          <a:p>
            <a:r>
              <a:rPr lang="de-AT" sz="2400" b="1" dirty="0" err="1">
                <a:solidFill>
                  <a:srgbClr val="2E3E68"/>
                </a:solidFill>
                <a:latin typeface="Calibri"/>
                <a:cs typeface="Calibri"/>
              </a:rPr>
              <a:t>Steph</a:t>
            </a:r>
            <a:r>
              <a:rPr lang="de-AT" sz="2400" b="1" dirty="0">
                <a:solidFill>
                  <a:srgbClr val="2E3E68"/>
                </a:solidFill>
                <a:latin typeface="Calibri"/>
                <a:cs typeface="Calibri"/>
              </a:rPr>
              <a:t> Grohmann</a:t>
            </a:r>
            <a:endParaRPr lang="de-DE" sz="2400" b="1" dirty="0">
              <a:solidFill>
                <a:srgbClr val="2E3E68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021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2C6DA-67F4-3746-B577-34277C560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7788" y="1855695"/>
            <a:ext cx="9144000" cy="4020951"/>
          </a:xfrm>
        </p:spPr>
        <p:txBody>
          <a:bodyPr>
            <a:normAutofit/>
          </a:bodyPr>
          <a:lstStyle/>
          <a:p>
            <a:pPr algn="l"/>
            <a:br>
              <a:rPr lang="de-AT" sz="1200" dirty="0"/>
            </a:br>
            <a:endParaRPr lang="de-AT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99BD6B-FFA2-3743-BEFF-1E6939F2B7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704" y="369846"/>
            <a:ext cx="2230168" cy="4745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A77F2E-5FC7-6943-BB2B-45AB6FC91196}"/>
              </a:ext>
            </a:extLst>
          </p:cNvPr>
          <p:cNvSpPr txBox="1"/>
          <p:nvPr/>
        </p:nvSpPr>
        <p:spPr>
          <a:xfrm>
            <a:off x="865095" y="1111570"/>
            <a:ext cx="7261411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How to design questions</a:t>
            </a:r>
          </a:p>
          <a:p>
            <a:endParaRPr lang="en-US" sz="3200" dirty="0"/>
          </a:p>
          <a:p>
            <a:endParaRPr lang="en-US" dirty="0"/>
          </a:p>
          <a:p>
            <a:r>
              <a:rPr lang="en-US" sz="2400" b="1" dirty="0"/>
              <a:t>Open-ended</a:t>
            </a:r>
            <a:r>
              <a:rPr lang="en-US" sz="2400" dirty="0"/>
              <a:t> (not answerable </a:t>
            </a:r>
          </a:p>
          <a:p>
            <a:r>
              <a:rPr lang="en-US" sz="2400" dirty="0"/>
              <a:t>    with “yes” or “no”)</a:t>
            </a:r>
          </a:p>
          <a:p>
            <a:endParaRPr lang="en-US" sz="2400" dirty="0"/>
          </a:p>
          <a:p>
            <a:r>
              <a:rPr lang="en-US" sz="2400" b="1" dirty="0"/>
              <a:t>Neutral </a:t>
            </a:r>
            <a:r>
              <a:rPr lang="en-US" sz="2400" dirty="0"/>
              <a:t>(not leading or partisan)</a:t>
            </a:r>
          </a:p>
          <a:p>
            <a:endParaRPr lang="en-US" sz="2400" dirty="0"/>
          </a:p>
          <a:p>
            <a:r>
              <a:rPr lang="en-US" sz="2400" b="1" dirty="0"/>
              <a:t>Clear</a:t>
            </a:r>
            <a:r>
              <a:rPr lang="en-US" sz="2400" dirty="0"/>
              <a:t> (specific, free of jargon)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44B935-3CCD-4249-B276-92113265D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271" y="1344706"/>
            <a:ext cx="5047876" cy="487137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72372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2C6DA-67F4-3746-B577-34277C560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7788" y="1855695"/>
            <a:ext cx="9144000" cy="4020951"/>
          </a:xfrm>
        </p:spPr>
        <p:txBody>
          <a:bodyPr>
            <a:normAutofit/>
          </a:bodyPr>
          <a:lstStyle/>
          <a:p>
            <a:pPr algn="l"/>
            <a:br>
              <a:rPr lang="de-AT" sz="1200" dirty="0"/>
            </a:br>
            <a:endParaRPr lang="de-AT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99BD6B-FFA2-3743-BEFF-1E6939F2B7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704" y="369846"/>
            <a:ext cx="2230168" cy="4745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A77F2E-5FC7-6943-BB2B-45AB6FC91196}"/>
              </a:ext>
            </a:extLst>
          </p:cNvPr>
          <p:cNvSpPr txBox="1"/>
          <p:nvPr/>
        </p:nvSpPr>
        <p:spPr>
          <a:xfrm>
            <a:off x="1017495" y="1335741"/>
            <a:ext cx="7261411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Recruitment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What respondent group?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Strangers, acquaintances, friends?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Self-selecting sample?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Minors/vulnerable people?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Accessibility?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Language?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Incentives?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D20359-8224-7E4E-BBDD-595C06860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560" y="1801510"/>
            <a:ext cx="4319432" cy="314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943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2C6DA-67F4-3746-B577-34277C560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7788" y="1855695"/>
            <a:ext cx="9144000" cy="4020951"/>
          </a:xfrm>
        </p:spPr>
        <p:txBody>
          <a:bodyPr>
            <a:normAutofit/>
          </a:bodyPr>
          <a:lstStyle/>
          <a:p>
            <a:pPr algn="l"/>
            <a:br>
              <a:rPr lang="de-AT" sz="1200" dirty="0"/>
            </a:br>
            <a:endParaRPr lang="de-AT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99BD6B-FFA2-3743-BEFF-1E6939F2B7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704" y="369846"/>
            <a:ext cx="2230168" cy="4745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A77F2E-5FC7-6943-BB2B-45AB6FC91196}"/>
              </a:ext>
            </a:extLst>
          </p:cNvPr>
          <p:cNvSpPr txBox="1"/>
          <p:nvPr/>
        </p:nvSpPr>
        <p:spPr>
          <a:xfrm>
            <a:off x="981635" y="1173125"/>
            <a:ext cx="740933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Logistics</a:t>
            </a:r>
            <a:r>
              <a:rPr lang="en-US" dirty="0"/>
              <a:t> 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Location: accessibility </a:t>
            </a:r>
          </a:p>
          <a:p>
            <a:r>
              <a:rPr lang="en-US" sz="2400" dirty="0"/>
              <a:t>     (travel, comfort,..)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Live or virtual?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Timing: 1-2hrs is enough for </a:t>
            </a:r>
          </a:p>
          <a:p>
            <a:r>
              <a:rPr lang="en-US" sz="2400" dirty="0"/>
              <a:t>     most people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Setting: seating, lighting, </a:t>
            </a:r>
          </a:p>
          <a:p>
            <a:r>
              <a:rPr lang="en-US" sz="2400" dirty="0"/>
              <a:t>     name tags…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Pre-and post moderation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Refreshments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BC6CFB-0ED9-A943-8792-C330E281D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5846" y="1997956"/>
            <a:ext cx="5412442" cy="309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49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2C6DA-67F4-3746-B577-34277C560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7788" y="1855695"/>
            <a:ext cx="9144000" cy="4020951"/>
          </a:xfrm>
        </p:spPr>
        <p:txBody>
          <a:bodyPr>
            <a:normAutofit/>
          </a:bodyPr>
          <a:lstStyle/>
          <a:p>
            <a:pPr algn="l"/>
            <a:br>
              <a:rPr lang="de-AT" sz="1200" dirty="0"/>
            </a:br>
            <a:endParaRPr lang="de-AT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99BD6B-FFA2-3743-BEFF-1E6939F2B7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704" y="369846"/>
            <a:ext cx="2230168" cy="4745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A77F2E-5FC7-6943-BB2B-45AB6FC91196}"/>
              </a:ext>
            </a:extLst>
          </p:cNvPr>
          <p:cNvSpPr txBox="1"/>
          <p:nvPr/>
        </p:nvSpPr>
        <p:spPr>
          <a:xfrm>
            <a:off x="1026459" y="1073456"/>
            <a:ext cx="10152529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Informed Consent and Data protection</a:t>
            </a:r>
          </a:p>
          <a:p>
            <a:endParaRPr lang="en-US" dirty="0"/>
          </a:p>
          <a:p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Written or verbal consent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Specific consent for audio/video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Confidentiality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Data protection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Protection from harm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Intellectual property and attribution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BE2332-A444-2245-845B-CCF00FAE1B34}"/>
              </a:ext>
            </a:extLst>
          </p:cNvPr>
          <p:cNvSpPr txBox="1"/>
          <p:nvPr/>
        </p:nvSpPr>
        <p:spPr>
          <a:xfrm>
            <a:off x="6517341" y="2044828"/>
            <a:ext cx="4661647" cy="38318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Things to consider:</a:t>
            </a:r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For minors/vulnerable people: proxy consent</a:t>
            </a:r>
          </a:p>
          <a:p>
            <a:pPr>
              <a:lnSpc>
                <a:spcPct val="150000"/>
              </a:lnSpc>
            </a:pPr>
            <a:r>
              <a:rPr lang="en-US" dirty="0"/>
              <a:t>Note taking instead of recording</a:t>
            </a:r>
          </a:p>
          <a:p>
            <a:pPr>
              <a:lnSpc>
                <a:spcPct val="150000"/>
              </a:lnSpc>
            </a:pPr>
            <a:r>
              <a:rPr lang="en-US" dirty="0"/>
              <a:t>Participants own recordings?</a:t>
            </a:r>
          </a:p>
          <a:p>
            <a:pPr>
              <a:lnSpc>
                <a:spcPct val="150000"/>
              </a:lnSpc>
            </a:pPr>
            <a:r>
              <a:rPr lang="en-US" dirty="0"/>
              <a:t>Potential (perceived) dependencies</a:t>
            </a:r>
          </a:p>
          <a:p>
            <a:pPr>
              <a:lnSpc>
                <a:spcPct val="150000"/>
              </a:lnSpc>
            </a:pPr>
            <a:r>
              <a:rPr lang="en-US" dirty="0"/>
              <a:t>Risk of distress from difficult topics</a:t>
            </a:r>
          </a:p>
          <a:p>
            <a:pPr>
              <a:lnSpc>
                <a:spcPct val="150000"/>
              </a:lnSpc>
            </a:pPr>
            <a:r>
              <a:rPr lang="en-US" dirty="0"/>
              <a:t>Risk of harm from other participants (hostility, breaking of confidentiality…)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884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2C6DA-67F4-3746-B577-34277C560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7788" y="1855695"/>
            <a:ext cx="9144000" cy="4020951"/>
          </a:xfrm>
        </p:spPr>
        <p:txBody>
          <a:bodyPr>
            <a:normAutofit/>
          </a:bodyPr>
          <a:lstStyle/>
          <a:p>
            <a:pPr algn="l"/>
            <a:br>
              <a:rPr lang="de-AT" sz="1200" dirty="0"/>
            </a:br>
            <a:endParaRPr lang="de-AT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99BD6B-FFA2-3743-BEFF-1E6939F2B7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704" y="369846"/>
            <a:ext cx="2230168" cy="4745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A77F2E-5FC7-6943-BB2B-45AB6FC91196}"/>
              </a:ext>
            </a:extLst>
          </p:cNvPr>
          <p:cNvSpPr txBox="1"/>
          <p:nvPr/>
        </p:nvSpPr>
        <p:spPr>
          <a:xfrm>
            <a:off x="963706" y="1357791"/>
            <a:ext cx="9399494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Inclusivity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sz="2000" dirty="0"/>
              <a:t>Are recruitment methods/materials accessible to the target group?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Does the target group have appropriate literacy/language level?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Is the group format accessible to the target group?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Is the topic considered sensitive by the target group?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Will the target group adhere to confidentiality?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Is the target group comfortable with unstructured socializing/debate?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How is the target group structured (e.g. formal or informal hierarchies)?</a:t>
            </a:r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73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2C6DA-67F4-3746-B577-34277C560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7788" y="1855695"/>
            <a:ext cx="9144000" cy="4020951"/>
          </a:xfrm>
        </p:spPr>
        <p:txBody>
          <a:bodyPr>
            <a:normAutofit/>
          </a:bodyPr>
          <a:lstStyle/>
          <a:p>
            <a:pPr algn="l"/>
            <a:br>
              <a:rPr lang="de-AT" sz="1200" dirty="0"/>
            </a:br>
            <a:endParaRPr lang="de-AT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99BD6B-FFA2-3743-BEFF-1E6939F2B7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704" y="369846"/>
            <a:ext cx="2230168" cy="4745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A77F2E-5FC7-6943-BB2B-45AB6FC91196}"/>
              </a:ext>
            </a:extLst>
          </p:cNvPr>
          <p:cNvSpPr txBox="1"/>
          <p:nvPr/>
        </p:nvSpPr>
        <p:spPr>
          <a:xfrm>
            <a:off x="1017494" y="1281953"/>
            <a:ext cx="7261411" cy="654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Reflexivity</a:t>
            </a:r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sz="2400" dirty="0"/>
              <a:t>Be mindful of interviewer bias!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b="1" dirty="0"/>
              <a:t>Topic</a:t>
            </a:r>
            <a:r>
              <a:rPr lang="en-US" sz="2400" dirty="0"/>
              <a:t> (leads to leading questions!)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Background</a:t>
            </a:r>
            <a:r>
              <a:rPr lang="en-US" sz="2400" dirty="0"/>
              <a:t>: race, gender, class, sexuality…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Norms</a:t>
            </a:r>
            <a:r>
              <a:rPr lang="en-US" sz="2400" dirty="0"/>
              <a:t>: Social, cultural and linguistic norms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Communication</a:t>
            </a:r>
            <a:r>
              <a:rPr lang="en-US" sz="2400" dirty="0"/>
              <a:t>: Neurotypicality/</a:t>
            </a:r>
            <a:r>
              <a:rPr lang="en-US" sz="2400" dirty="0" err="1"/>
              <a:t>ablebodiedness</a:t>
            </a:r>
            <a:endParaRPr lang="en-US" sz="2400" dirty="0"/>
          </a:p>
          <a:p>
            <a:pPr>
              <a:lnSpc>
                <a:spcPct val="150000"/>
              </a:lnSpc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9D6474-EDB8-184E-B7E2-0226F2935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908" y="1281953"/>
            <a:ext cx="3324877" cy="243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699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2C6DA-67F4-3746-B577-34277C560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7788" y="1855695"/>
            <a:ext cx="9144000" cy="4020951"/>
          </a:xfrm>
        </p:spPr>
        <p:txBody>
          <a:bodyPr>
            <a:normAutofit/>
          </a:bodyPr>
          <a:lstStyle/>
          <a:p>
            <a:pPr algn="l"/>
            <a:br>
              <a:rPr lang="de-AT" sz="1200" dirty="0"/>
            </a:br>
            <a:endParaRPr lang="de-AT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99BD6B-FFA2-3743-BEFF-1E6939F2B7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704" y="369846"/>
            <a:ext cx="2230168" cy="4745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A77F2E-5FC7-6943-BB2B-45AB6FC91196}"/>
              </a:ext>
            </a:extLst>
          </p:cNvPr>
          <p:cNvSpPr txBox="1"/>
          <p:nvPr/>
        </p:nvSpPr>
        <p:spPr>
          <a:xfrm>
            <a:off x="909451" y="1115761"/>
            <a:ext cx="11067396" cy="769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Moderation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b="1" dirty="0"/>
              <a:t>“Empathy and positive regard are critical qualities of the moderator”</a:t>
            </a:r>
            <a:r>
              <a:rPr lang="en-US" sz="2000" dirty="0"/>
              <a:t> (Krueger and Casey, 2009, p86)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	    BUT: empathy works best with those who are most similar to us!</a:t>
            </a:r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Ground rules: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Mutual respect (e.g. no slurs, insults)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Letting each other finish/not interrupting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Giving everyone a chance to speak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Not an exam: there is not one “right” opinion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Right to withhold statements</a:t>
            </a:r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33D5104C-405B-364F-83F1-03319223E81F}"/>
              </a:ext>
            </a:extLst>
          </p:cNvPr>
          <p:cNvSpPr/>
          <p:nvPr/>
        </p:nvSpPr>
        <p:spPr>
          <a:xfrm>
            <a:off x="1075959" y="2205318"/>
            <a:ext cx="824752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6D937C-ECAB-0F43-ACEF-5DCE009DB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016" y="3173040"/>
            <a:ext cx="4231731" cy="270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561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2C6DA-67F4-3746-B577-34277C560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7788" y="1855695"/>
            <a:ext cx="9144000" cy="4020951"/>
          </a:xfrm>
        </p:spPr>
        <p:txBody>
          <a:bodyPr>
            <a:normAutofit/>
          </a:bodyPr>
          <a:lstStyle/>
          <a:p>
            <a:pPr algn="l"/>
            <a:br>
              <a:rPr lang="de-AT" sz="1200" dirty="0"/>
            </a:br>
            <a:endParaRPr lang="de-AT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99BD6B-FFA2-3743-BEFF-1E6939F2B7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704" y="369846"/>
            <a:ext cx="2230168" cy="4745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335401-C05A-E546-B734-304789E51A7C}"/>
              </a:ext>
            </a:extLst>
          </p:cNvPr>
          <p:cNvSpPr txBox="1"/>
          <p:nvPr/>
        </p:nvSpPr>
        <p:spPr>
          <a:xfrm>
            <a:off x="883491" y="1048200"/>
            <a:ext cx="1023274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Moderator roles</a:t>
            </a:r>
          </a:p>
          <a:p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Be aware of interview guide and participants (names etc.)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Establish comfortable setting, reassure, set expectations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Bridge ‘gaps’ in debate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Leave people time to think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Keep comments neutral and non-judgmental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Invite diverse opinions (”does anyone have a different viewpoint?”)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Don’t take sides!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Don’t offer advice or quick solutions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Keep track of time for individual contributions and overall group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813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2C6DA-67F4-3746-B577-34277C560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7788" y="1855695"/>
            <a:ext cx="9144000" cy="4020951"/>
          </a:xfrm>
        </p:spPr>
        <p:txBody>
          <a:bodyPr>
            <a:normAutofit/>
          </a:bodyPr>
          <a:lstStyle/>
          <a:p>
            <a:pPr algn="l"/>
            <a:br>
              <a:rPr lang="de-AT" sz="1200" dirty="0"/>
            </a:br>
            <a:endParaRPr lang="de-AT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99BD6B-FFA2-3743-BEFF-1E6939F2B7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704" y="369846"/>
            <a:ext cx="2230168" cy="4745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335401-C05A-E546-B734-304789E51A7C}"/>
              </a:ext>
            </a:extLst>
          </p:cNvPr>
          <p:cNvSpPr txBox="1"/>
          <p:nvPr/>
        </p:nvSpPr>
        <p:spPr>
          <a:xfrm>
            <a:off x="883491" y="1081451"/>
            <a:ext cx="11308509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Strategies for dealing with conflict</a:t>
            </a:r>
          </a:p>
          <a:p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/>
              <a:t>Create an </a:t>
            </a:r>
            <a:r>
              <a:rPr lang="en-US" b="1" dirty="0"/>
              <a:t>environment that fosters equality</a:t>
            </a:r>
            <a:r>
              <a:rPr lang="en-US" dirty="0"/>
              <a:t> by encouraging quieter group members and setting boundaries for more dominant ones</a:t>
            </a:r>
          </a:p>
          <a:p>
            <a:endParaRPr lang="en-US" dirty="0"/>
          </a:p>
          <a:p>
            <a:r>
              <a:rPr lang="en-US" dirty="0"/>
              <a:t>Make clear from the beginning </a:t>
            </a:r>
            <a:r>
              <a:rPr lang="en-US" b="1" dirty="0"/>
              <a:t>what behavior will not be tolerated </a:t>
            </a:r>
            <a:r>
              <a:rPr lang="en-US" dirty="0"/>
              <a:t>(e.g. slurs, insults) and the </a:t>
            </a:r>
            <a:r>
              <a:rPr lang="en-US" b="1" dirty="0"/>
              <a:t>consequences</a:t>
            </a:r>
            <a:r>
              <a:rPr lang="en-US" dirty="0"/>
              <a:t> (e.g. person will be asked to leave)</a:t>
            </a:r>
          </a:p>
          <a:p>
            <a:endParaRPr lang="en-US" dirty="0"/>
          </a:p>
          <a:p>
            <a:r>
              <a:rPr lang="en-US" dirty="0"/>
              <a:t>Leave discussion of </a:t>
            </a:r>
            <a:r>
              <a:rPr lang="en-US" b="1" dirty="0"/>
              <a:t>controversial topics towards the end</a:t>
            </a:r>
            <a:r>
              <a:rPr lang="en-US" dirty="0"/>
              <a:t>, when an amount of trust has been established</a:t>
            </a:r>
          </a:p>
          <a:p>
            <a:endParaRPr lang="en-US" dirty="0"/>
          </a:p>
          <a:p>
            <a:r>
              <a:rPr lang="en-US" dirty="0"/>
              <a:t>Acknowledge different views but </a:t>
            </a:r>
            <a:r>
              <a:rPr lang="en-US" b="1" dirty="0"/>
              <a:t>do not judge or take sides</a:t>
            </a:r>
          </a:p>
          <a:p>
            <a:endParaRPr lang="en-US" b="1" dirty="0"/>
          </a:p>
          <a:p>
            <a:r>
              <a:rPr lang="en-US" dirty="0"/>
              <a:t>If conflict cannot be avoided, mediate if possible by </a:t>
            </a:r>
            <a:r>
              <a:rPr lang="en-US" b="1" dirty="0"/>
              <a:t>finding commonalities</a:t>
            </a:r>
          </a:p>
          <a:p>
            <a:endParaRPr lang="en-US" b="1" dirty="0"/>
          </a:p>
          <a:p>
            <a:r>
              <a:rPr lang="en-US" dirty="0"/>
              <a:t>With controversial topics, </a:t>
            </a:r>
            <a:r>
              <a:rPr lang="en-US" b="1" dirty="0"/>
              <a:t>be aware of likely triggers </a:t>
            </a:r>
            <a:r>
              <a:rPr lang="en-US" dirty="0"/>
              <a:t>for conflict and have a </a:t>
            </a:r>
            <a:r>
              <a:rPr lang="en-US"/>
              <a:t>mediation plan</a:t>
            </a:r>
          </a:p>
          <a:p>
            <a:endParaRPr lang="en-US" dirty="0"/>
          </a:p>
          <a:p>
            <a:r>
              <a:rPr lang="en-US" b="1" dirty="0"/>
              <a:t>Know your limits</a:t>
            </a:r>
            <a:r>
              <a:rPr lang="en-US" dirty="0"/>
              <a:t>: if you cannot remain neutral on an issue, don’t do a Focus Group on it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913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2C6DA-67F4-3746-B577-34277C560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7788" y="1855695"/>
            <a:ext cx="9144000" cy="4020951"/>
          </a:xfrm>
        </p:spPr>
        <p:txBody>
          <a:bodyPr>
            <a:normAutofit/>
          </a:bodyPr>
          <a:lstStyle/>
          <a:p>
            <a:pPr algn="l"/>
            <a:br>
              <a:rPr lang="de-AT" sz="1200" dirty="0"/>
            </a:br>
            <a:endParaRPr lang="de-AT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99BD6B-FFA2-3743-BEFF-1E6939F2B7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704" y="369846"/>
            <a:ext cx="2230168" cy="4745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335401-C05A-E546-B734-304789E51A7C}"/>
              </a:ext>
            </a:extLst>
          </p:cNvPr>
          <p:cNvSpPr txBox="1"/>
          <p:nvPr/>
        </p:nvSpPr>
        <p:spPr>
          <a:xfrm>
            <a:off x="883491" y="1048200"/>
            <a:ext cx="1023274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Data analysis: 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Transcription?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Analysis method: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Qualitative Content Analysis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Thematic Analysis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Grounded Theory, </a:t>
            </a:r>
            <a:r>
              <a:rPr lang="en-US" sz="2400" dirty="0" err="1"/>
              <a:t>etc</a:t>
            </a:r>
            <a:r>
              <a:rPr lang="en-US" sz="2400" dirty="0"/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Theory?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Statistics??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Help!</a:t>
            </a:r>
          </a:p>
          <a:p>
            <a:endParaRPr lang="en-US" sz="2400" dirty="0"/>
          </a:p>
          <a:p>
            <a:r>
              <a:rPr lang="en-US" sz="2400" dirty="0"/>
              <a:t>-&gt; more next time!</a:t>
            </a:r>
          </a:p>
          <a:p>
            <a:r>
              <a:rPr lang="en-US" sz="2400" dirty="0"/>
              <a:t> 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240EA5-676F-6844-9B6E-ADA06D765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198" y="1855695"/>
            <a:ext cx="4947813" cy="358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89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99BD6B-FFA2-3743-BEFF-1E6939F2B7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704" y="369846"/>
            <a:ext cx="2230168" cy="474565"/>
          </a:xfrm>
          <a:prstGeom prst="rect">
            <a:avLst/>
          </a:prstGeom>
        </p:spPr>
      </p:pic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A969D703-57C3-4D4F-9C72-6525AF617841}"/>
              </a:ext>
            </a:extLst>
          </p:cNvPr>
          <p:cNvSpPr txBox="1">
            <a:spLocks/>
          </p:cNvSpPr>
          <p:nvPr/>
        </p:nvSpPr>
        <p:spPr>
          <a:xfrm>
            <a:off x="561814" y="2240517"/>
            <a:ext cx="10772536" cy="50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AT" sz="5400" b="1" dirty="0">
              <a:solidFill>
                <a:srgbClr val="2E3E68"/>
              </a:solidFill>
              <a:latin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A89677-7E85-9E49-AA73-469C4503E687}"/>
              </a:ext>
            </a:extLst>
          </p:cNvPr>
          <p:cNvSpPr txBox="1"/>
          <p:nvPr/>
        </p:nvSpPr>
        <p:spPr>
          <a:xfrm>
            <a:off x="1048871" y="1275884"/>
            <a:ext cx="9802905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Outcomes</a:t>
            </a:r>
          </a:p>
          <a:p>
            <a:endParaRPr lang="en-US" dirty="0"/>
          </a:p>
          <a:p>
            <a:r>
              <a:rPr lang="en-US" sz="2000" dirty="0"/>
              <a:t>At the end of this presentation, we hope that you:</a:t>
            </a:r>
          </a:p>
          <a:p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/>
              <a:t>Understand what a focus group is, what it is used for, and its strengths and limitations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Know the different steps involved in carrying out a focus group research project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Are aware of ethical issues in Focus Group research, such as informed consent and confidentiality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Understand key principles of focus group moderation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Know how to formulate good interview questions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Have an understanding of inclusivity and reflexivity in Focus Group research</a:t>
            </a:r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317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2C6DA-67F4-3746-B577-34277C560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7788" y="1855695"/>
            <a:ext cx="9144000" cy="4020951"/>
          </a:xfrm>
        </p:spPr>
        <p:txBody>
          <a:bodyPr>
            <a:normAutofit/>
          </a:bodyPr>
          <a:lstStyle/>
          <a:p>
            <a:pPr algn="l"/>
            <a:br>
              <a:rPr lang="de-AT" sz="1200" dirty="0"/>
            </a:br>
            <a:endParaRPr lang="de-AT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99BD6B-FFA2-3743-BEFF-1E6939F2B7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704" y="369846"/>
            <a:ext cx="2230168" cy="4745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335401-C05A-E546-B734-304789E51A7C}"/>
              </a:ext>
            </a:extLst>
          </p:cNvPr>
          <p:cNvSpPr txBox="1"/>
          <p:nvPr/>
        </p:nvSpPr>
        <p:spPr>
          <a:xfrm>
            <a:off x="865562" y="1311625"/>
            <a:ext cx="102327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Dissemination: </a:t>
            </a:r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400" dirty="0"/>
              <a:t>Be clear to respondents about what you will do with their data and why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Retain contacts (with consent) and keep respondents informed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Consider a debriefing session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Think about attribution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503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2C6DA-67F4-3746-B577-34277C560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7788" y="1855695"/>
            <a:ext cx="9144000" cy="4020951"/>
          </a:xfrm>
        </p:spPr>
        <p:txBody>
          <a:bodyPr>
            <a:normAutofit/>
          </a:bodyPr>
          <a:lstStyle/>
          <a:p>
            <a:pPr algn="l"/>
            <a:br>
              <a:rPr lang="de-AT" sz="1200" dirty="0"/>
            </a:br>
            <a:endParaRPr lang="de-AT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99BD6B-FFA2-3743-BEFF-1E6939F2B7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704" y="369846"/>
            <a:ext cx="2230168" cy="4745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335401-C05A-E546-B734-304789E51A7C}"/>
              </a:ext>
            </a:extLst>
          </p:cNvPr>
          <p:cNvSpPr txBox="1"/>
          <p:nvPr/>
        </p:nvSpPr>
        <p:spPr>
          <a:xfrm>
            <a:off x="4290080" y="2853555"/>
            <a:ext cx="1023274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Thank You!!</a:t>
            </a:r>
          </a:p>
          <a:p>
            <a:pPr>
              <a:lnSpc>
                <a:spcPct val="150000"/>
              </a:lnSpc>
            </a:pP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955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2C6DA-67F4-3746-B577-34277C560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7788" y="1855695"/>
            <a:ext cx="9144000" cy="4020951"/>
          </a:xfrm>
        </p:spPr>
        <p:txBody>
          <a:bodyPr>
            <a:normAutofit/>
          </a:bodyPr>
          <a:lstStyle/>
          <a:p>
            <a:pPr algn="l"/>
            <a:br>
              <a:rPr lang="de-AT" sz="1200" dirty="0"/>
            </a:br>
            <a:endParaRPr lang="de-AT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99BD6B-FFA2-3743-BEFF-1E6939F2B7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704" y="369846"/>
            <a:ext cx="2230168" cy="4745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A77F2E-5FC7-6943-BB2B-45AB6FC91196}"/>
              </a:ext>
            </a:extLst>
          </p:cNvPr>
          <p:cNvSpPr txBox="1"/>
          <p:nvPr/>
        </p:nvSpPr>
        <p:spPr>
          <a:xfrm>
            <a:off x="1048871" y="1275884"/>
            <a:ext cx="980290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What is a Focus Group?</a:t>
            </a:r>
          </a:p>
          <a:p>
            <a:endParaRPr lang="en-US" dirty="0"/>
          </a:p>
          <a:p>
            <a:r>
              <a:rPr lang="en-US" sz="2000" dirty="0"/>
              <a:t>“A focus group is the use of </a:t>
            </a:r>
            <a:r>
              <a:rPr lang="en-US" sz="2000" b="1" dirty="0"/>
              <a:t>group interaction</a:t>
            </a:r>
            <a:r>
              <a:rPr lang="en-US" sz="2000" dirty="0"/>
              <a:t> to produce </a:t>
            </a:r>
            <a:r>
              <a:rPr lang="en-US" sz="2000" b="1" dirty="0"/>
              <a:t>data and insights</a:t>
            </a:r>
            <a:r>
              <a:rPr lang="en-US" sz="2000" dirty="0"/>
              <a:t> that would be less accessible without the interaction found in a group” (Morgan 1988, p. 12)</a:t>
            </a:r>
          </a:p>
          <a:p>
            <a:endParaRPr lang="en-US" sz="2000" dirty="0"/>
          </a:p>
          <a:p>
            <a:r>
              <a:rPr lang="en-US" sz="2000" dirty="0"/>
              <a:t>“Focus Group Interviews typically have five characteristics or features. 1) </a:t>
            </a:r>
            <a:r>
              <a:rPr lang="en-US" sz="2000" b="1" dirty="0"/>
              <a:t>people</a:t>
            </a:r>
            <a:r>
              <a:rPr lang="en-US" sz="2000" dirty="0"/>
              <a:t>, who 2) possess certain </a:t>
            </a:r>
            <a:r>
              <a:rPr lang="en-US" sz="2000" b="1" dirty="0"/>
              <a:t>characteristics</a:t>
            </a:r>
            <a:r>
              <a:rPr lang="en-US" sz="2000" dirty="0"/>
              <a:t>, 3) provide </a:t>
            </a:r>
            <a:r>
              <a:rPr lang="en-US" sz="2000" b="1" dirty="0"/>
              <a:t>qualitative data</a:t>
            </a:r>
            <a:r>
              <a:rPr lang="en-US" sz="2000" dirty="0"/>
              <a:t>, 4) in a </a:t>
            </a:r>
            <a:r>
              <a:rPr lang="en-US" sz="2000" b="1" dirty="0"/>
              <a:t>focused discussion </a:t>
            </a:r>
            <a:r>
              <a:rPr lang="en-US" sz="2000" dirty="0"/>
              <a:t>5) to understand the </a:t>
            </a:r>
            <a:r>
              <a:rPr lang="en-US" sz="2000" b="1" dirty="0"/>
              <a:t>topic </a:t>
            </a:r>
            <a:r>
              <a:rPr lang="en-US" sz="2000" dirty="0"/>
              <a:t>of interest” (Krueger &amp; Casey, 2009, p.6)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Ca. </a:t>
            </a:r>
            <a:r>
              <a:rPr lang="en-US" sz="2000" b="1" dirty="0"/>
              <a:t>8-12</a:t>
            </a:r>
            <a:r>
              <a:rPr lang="en-US" sz="2000" dirty="0"/>
              <a:t> participants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Unlike a group interview, a focus group depends on </a:t>
            </a:r>
            <a:r>
              <a:rPr lang="en-US" sz="2000" b="1" dirty="0"/>
              <a:t>interaction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Interviewer -&gt; </a:t>
            </a:r>
            <a:r>
              <a:rPr lang="en-US" sz="2000" b="1" dirty="0"/>
              <a:t>Moderator or Facilitator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Used to elicit </a:t>
            </a:r>
            <a:r>
              <a:rPr lang="en-US" sz="2000" b="1" dirty="0"/>
              <a:t>views, experiences and perspectives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073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2C6DA-67F4-3746-B577-34277C560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7788" y="1855695"/>
            <a:ext cx="9144000" cy="4020951"/>
          </a:xfrm>
        </p:spPr>
        <p:txBody>
          <a:bodyPr>
            <a:normAutofit/>
          </a:bodyPr>
          <a:lstStyle/>
          <a:p>
            <a:pPr algn="l"/>
            <a:br>
              <a:rPr lang="de-AT" sz="1200" dirty="0"/>
            </a:br>
            <a:endParaRPr lang="de-AT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99BD6B-FFA2-3743-BEFF-1E6939F2B7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704" y="369846"/>
            <a:ext cx="2230168" cy="4745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A77F2E-5FC7-6943-BB2B-45AB6FC91196}"/>
              </a:ext>
            </a:extLst>
          </p:cNvPr>
          <p:cNvSpPr txBox="1"/>
          <p:nvPr/>
        </p:nvSpPr>
        <p:spPr>
          <a:xfrm>
            <a:off x="918883" y="1080762"/>
            <a:ext cx="980290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Qualitative vs quantitative research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F02B107-43A3-D14C-8D3D-BBDEBAEE96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413087"/>
              </p:ext>
            </p:extLst>
          </p:nvPr>
        </p:nvGraphicFramePr>
        <p:xfrm>
          <a:off x="1373978" y="2005796"/>
          <a:ext cx="9551620" cy="388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5810">
                  <a:extLst>
                    <a:ext uri="{9D8B030D-6E8A-4147-A177-3AD203B41FA5}">
                      <a16:colId xmlns:a16="http://schemas.microsoft.com/office/drawing/2014/main" val="1685018303"/>
                    </a:ext>
                  </a:extLst>
                </a:gridCol>
                <a:gridCol w="4775810">
                  <a:extLst>
                    <a:ext uri="{9D8B030D-6E8A-4147-A177-3AD203B41FA5}">
                      <a16:colId xmlns:a16="http://schemas.microsoft.com/office/drawing/2014/main" val="33880948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Quantitative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Qualitative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917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Hypothesis testing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Eliciting views and experiences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352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Surveys and statistics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Interviews, focus groups, observations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500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Large, random samples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Small samples, often self-selecting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665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Aims for generalizability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Aims for particularity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019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“objective”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“subjective”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702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Positivism (“there is an objective world out there, we just need the right methods to measure it”)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Interpretivism (“there may be an objective world out there, but we can only access it from a subjective, situated viewpoint”)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767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Deals with Closed Systems (e.g. Experiment)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Deals with Open Systems (e.g. ‘Society’)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491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Asks “what”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Asks “why” questions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547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4695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2C6DA-67F4-3746-B577-34277C560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7788" y="1855695"/>
            <a:ext cx="9144000" cy="4020951"/>
          </a:xfrm>
        </p:spPr>
        <p:txBody>
          <a:bodyPr>
            <a:normAutofit/>
          </a:bodyPr>
          <a:lstStyle/>
          <a:p>
            <a:pPr algn="l"/>
            <a:br>
              <a:rPr lang="de-AT" sz="1200" dirty="0"/>
            </a:br>
            <a:endParaRPr lang="de-AT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99BD6B-FFA2-3743-BEFF-1E6939F2B7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704" y="369846"/>
            <a:ext cx="2230168" cy="4745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A77F2E-5FC7-6943-BB2B-45AB6FC91196}"/>
              </a:ext>
            </a:extLst>
          </p:cNvPr>
          <p:cNvSpPr txBox="1"/>
          <p:nvPr/>
        </p:nvSpPr>
        <p:spPr>
          <a:xfrm>
            <a:off x="905435" y="1136042"/>
            <a:ext cx="10488705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A Brief History of Focus Groups</a:t>
            </a:r>
          </a:p>
          <a:p>
            <a:endParaRPr lang="en-US" dirty="0"/>
          </a:p>
          <a:p>
            <a:r>
              <a:rPr lang="en-US" sz="2000" dirty="0"/>
              <a:t>First developed by </a:t>
            </a:r>
            <a:r>
              <a:rPr lang="en-US" sz="2000" b="1" dirty="0" err="1"/>
              <a:t>Lazarsfeld</a:t>
            </a:r>
            <a:r>
              <a:rPr lang="en-US" sz="2000" b="1" dirty="0"/>
              <a:t> &amp; Merton </a:t>
            </a:r>
            <a:r>
              <a:rPr lang="en-US" sz="2000" dirty="0"/>
              <a:t>(1940s) as “</a:t>
            </a:r>
            <a:r>
              <a:rPr lang="en-US" sz="2000" dirty="0" err="1"/>
              <a:t>focussed</a:t>
            </a:r>
            <a:r>
              <a:rPr lang="en-US" sz="2000" dirty="0"/>
              <a:t> interviews”</a:t>
            </a:r>
          </a:p>
          <a:p>
            <a:endParaRPr lang="en-US" sz="2000" dirty="0"/>
          </a:p>
          <a:p>
            <a:r>
              <a:rPr lang="en-US" sz="2000" dirty="0"/>
              <a:t>“Focus Group” </a:t>
            </a:r>
            <a:r>
              <a:rPr lang="en-US" sz="2000" b="1" dirty="0"/>
              <a:t>term</a:t>
            </a:r>
            <a:r>
              <a:rPr lang="en-US" sz="2000" dirty="0"/>
              <a:t>: Ernest </a:t>
            </a:r>
            <a:r>
              <a:rPr lang="en-US" sz="2000" dirty="0" err="1"/>
              <a:t>Dichter</a:t>
            </a:r>
            <a:r>
              <a:rPr lang="en-US" sz="2000" dirty="0"/>
              <a:t> (1991)</a:t>
            </a:r>
          </a:p>
          <a:p>
            <a:endParaRPr lang="en-US" sz="2000" dirty="0"/>
          </a:p>
          <a:p>
            <a:r>
              <a:rPr lang="en-US" sz="2000" dirty="0"/>
              <a:t>Origins in </a:t>
            </a:r>
            <a:r>
              <a:rPr lang="en-US" sz="2000" b="1" dirty="0" err="1"/>
              <a:t>behavioural</a:t>
            </a:r>
            <a:r>
              <a:rPr lang="en-US" sz="2000" b="1" dirty="0"/>
              <a:t> research </a:t>
            </a:r>
            <a:r>
              <a:rPr lang="en-US" sz="2000" dirty="0"/>
              <a:t>during WWII: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boost military morale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examine effectiveness of propaganda</a:t>
            </a:r>
          </a:p>
          <a:p>
            <a:endParaRPr lang="en-US" sz="2000" dirty="0"/>
          </a:p>
          <a:p>
            <a:r>
              <a:rPr lang="en-US" sz="2000" dirty="0"/>
              <a:t>Later adopted in </a:t>
            </a:r>
            <a:r>
              <a:rPr lang="en-US" sz="2000" b="1" dirty="0"/>
              <a:t>commercial research</a:t>
            </a:r>
            <a:r>
              <a:rPr lang="en-US" sz="2000" dirty="0"/>
              <a:t>, but initially underutilized in Social Science: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Assess products and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Assess effectiveness of advertising</a:t>
            </a:r>
          </a:p>
          <a:p>
            <a:endParaRPr lang="en-US" sz="2000" dirty="0"/>
          </a:p>
          <a:p>
            <a:r>
              <a:rPr lang="en-US" sz="2000" dirty="0"/>
              <a:t>From 70s: increasing use in </a:t>
            </a:r>
            <a:r>
              <a:rPr lang="en-US" sz="2000" b="1" dirty="0"/>
              <a:t>social science</a:t>
            </a:r>
            <a:r>
              <a:rPr lang="en-US" sz="2000" dirty="0"/>
              <a:t>, primarily health science, education, communication, psychology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014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2C6DA-67F4-3746-B577-34277C560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7788" y="1855695"/>
            <a:ext cx="9144000" cy="4020951"/>
          </a:xfrm>
        </p:spPr>
        <p:txBody>
          <a:bodyPr>
            <a:normAutofit/>
          </a:bodyPr>
          <a:lstStyle/>
          <a:p>
            <a:pPr algn="l"/>
            <a:br>
              <a:rPr lang="de-AT" sz="1200" dirty="0"/>
            </a:br>
            <a:endParaRPr lang="de-AT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99BD6B-FFA2-3743-BEFF-1E6939F2B7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704" y="369846"/>
            <a:ext cx="2230168" cy="4745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A77F2E-5FC7-6943-BB2B-45AB6FC91196}"/>
              </a:ext>
            </a:extLst>
          </p:cNvPr>
          <p:cNvSpPr txBox="1"/>
          <p:nvPr/>
        </p:nvSpPr>
        <p:spPr>
          <a:xfrm>
            <a:off x="963706" y="2024424"/>
            <a:ext cx="442408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b="1" dirty="0"/>
              <a:t>Commercial research: </a:t>
            </a:r>
            <a:r>
              <a:rPr lang="en-US" sz="2000" dirty="0"/>
              <a:t>designing and evaluating products and services</a:t>
            </a:r>
          </a:p>
          <a:p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b="1" dirty="0"/>
              <a:t>Non-Profit and Public sector: </a:t>
            </a:r>
            <a:r>
              <a:rPr lang="en-US" sz="2000" dirty="0"/>
              <a:t>assessing practice and services, identifying gaps in provision, informing policy</a:t>
            </a:r>
          </a:p>
          <a:p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b="1" dirty="0"/>
              <a:t>Social Science research:</a:t>
            </a:r>
            <a:r>
              <a:rPr lang="en-US" sz="2000" dirty="0"/>
              <a:t> general data gathering, support funding applications, part of mixed method research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1C8520-6767-6D4B-BB8C-5FE611367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1870" y="2342663"/>
            <a:ext cx="5192879" cy="37685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95791C-E98D-664D-8572-17DE544E95ED}"/>
              </a:ext>
            </a:extLst>
          </p:cNvPr>
          <p:cNvSpPr txBox="1"/>
          <p:nvPr/>
        </p:nvSpPr>
        <p:spPr>
          <a:xfrm>
            <a:off x="963706" y="1162650"/>
            <a:ext cx="74776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Where are Focus Groups used?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059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2C6DA-67F4-3746-B577-34277C560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7788" y="1855695"/>
            <a:ext cx="9144000" cy="4020951"/>
          </a:xfrm>
        </p:spPr>
        <p:txBody>
          <a:bodyPr>
            <a:normAutofit/>
          </a:bodyPr>
          <a:lstStyle/>
          <a:p>
            <a:pPr algn="l"/>
            <a:br>
              <a:rPr lang="de-AT" sz="1200" dirty="0"/>
            </a:br>
            <a:endParaRPr lang="de-AT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99BD6B-FFA2-3743-BEFF-1E6939F2B7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704" y="369846"/>
            <a:ext cx="2230168" cy="4745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414E15-C1CC-1649-A93D-C674DDA30DB9}"/>
              </a:ext>
            </a:extLst>
          </p:cNvPr>
          <p:cNvSpPr txBox="1"/>
          <p:nvPr/>
        </p:nvSpPr>
        <p:spPr>
          <a:xfrm>
            <a:off x="1002816" y="1210739"/>
            <a:ext cx="65263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Focus Groups: Pros and Cons</a:t>
            </a:r>
          </a:p>
          <a:p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DE89F92-A705-5947-A6F2-76E5586EC3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075507"/>
              </p:ext>
            </p:extLst>
          </p:nvPr>
        </p:nvGraphicFramePr>
        <p:xfrm>
          <a:off x="1313410" y="2215170"/>
          <a:ext cx="9408378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4189">
                  <a:extLst>
                    <a:ext uri="{9D8B030D-6E8A-4147-A177-3AD203B41FA5}">
                      <a16:colId xmlns:a16="http://schemas.microsoft.com/office/drawing/2014/main" val="117728293"/>
                    </a:ext>
                  </a:extLst>
                </a:gridCol>
                <a:gridCol w="4704189">
                  <a:extLst>
                    <a:ext uri="{9D8B030D-6E8A-4147-A177-3AD203B41FA5}">
                      <a16:colId xmlns:a16="http://schemas.microsoft.com/office/drawing/2014/main" val="17062946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481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Richer data through mutual engagement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Without stringent moderation, risk of derailing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160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Relatively low investment of time and funds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Less suitable for sensitive topics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25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Group setting makes some people feel more comfortable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Group dynamics, e.g. informal hierarchy, conformism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840260"/>
                  </a:ext>
                </a:extLst>
              </a:tr>
              <a:tr h="3941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Adaptable to many research questions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General risks of qualitative research: interviewer bias, lack of rapport...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064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Good to elicit conflicting views/controversies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Most often self-selecting sample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704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2062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2C6DA-67F4-3746-B577-34277C560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7788" y="1855695"/>
            <a:ext cx="9144000" cy="4020951"/>
          </a:xfrm>
        </p:spPr>
        <p:txBody>
          <a:bodyPr>
            <a:normAutofit/>
          </a:bodyPr>
          <a:lstStyle/>
          <a:p>
            <a:pPr algn="l"/>
            <a:br>
              <a:rPr lang="de-AT" sz="1200" dirty="0"/>
            </a:br>
            <a:endParaRPr lang="de-AT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99BD6B-FFA2-3743-BEFF-1E6939F2B7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704" y="369846"/>
            <a:ext cx="2230168" cy="4745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A77F2E-5FC7-6943-BB2B-45AB6FC91196}"/>
              </a:ext>
            </a:extLst>
          </p:cNvPr>
          <p:cNvSpPr txBox="1"/>
          <p:nvPr/>
        </p:nvSpPr>
        <p:spPr>
          <a:xfrm>
            <a:off x="986118" y="1265458"/>
            <a:ext cx="726141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Focus Groups: Steps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9B3FA5-F923-0344-A470-C947B9A65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69" y="2255337"/>
            <a:ext cx="4477789" cy="3465925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C28B555-FFD6-A448-9DA6-4B8E74B1B2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2278320"/>
              </p:ext>
            </p:extLst>
          </p:nvPr>
        </p:nvGraphicFramePr>
        <p:xfrm>
          <a:off x="986118" y="2255337"/>
          <a:ext cx="4962987" cy="3524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94284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2C6DA-67F4-3746-B577-34277C560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7788" y="1855695"/>
            <a:ext cx="9144000" cy="4020951"/>
          </a:xfrm>
        </p:spPr>
        <p:txBody>
          <a:bodyPr>
            <a:normAutofit/>
          </a:bodyPr>
          <a:lstStyle/>
          <a:p>
            <a:pPr algn="l"/>
            <a:br>
              <a:rPr lang="de-AT" sz="1200" dirty="0"/>
            </a:br>
            <a:endParaRPr lang="de-AT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99BD6B-FFA2-3743-BEFF-1E6939F2B7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704" y="369846"/>
            <a:ext cx="2230168" cy="4745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A77F2E-5FC7-6943-BB2B-45AB6FC91196}"/>
              </a:ext>
            </a:extLst>
          </p:cNvPr>
          <p:cNvSpPr txBox="1"/>
          <p:nvPr/>
        </p:nvSpPr>
        <p:spPr>
          <a:xfrm>
            <a:off x="1011709" y="1350182"/>
            <a:ext cx="540571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Kinds of Questions</a:t>
            </a:r>
          </a:p>
          <a:p>
            <a:endParaRPr lang="en-US" sz="2000" dirty="0"/>
          </a:p>
          <a:p>
            <a:r>
              <a:rPr lang="en-US" sz="2400" b="1" dirty="0"/>
              <a:t>Interview questions: </a:t>
            </a:r>
            <a:r>
              <a:rPr lang="en-US" sz="2400" dirty="0"/>
              <a:t>predetermined, fixed number, ca. 5-10</a:t>
            </a:r>
          </a:p>
          <a:p>
            <a:endParaRPr lang="en-US" sz="2400" dirty="0"/>
          </a:p>
          <a:p>
            <a:r>
              <a:rPr lang="en-US" sz="2400" b="1" dirty="0"/>
              <a:t>Defined follow-up (probing) questions</a:t>
            </a:r>
            <a:r>
              <a:rPr lang="en-US" sz="2400" dirty="0"/>
              <a:t>: sub-questions to interview questions</a:t>
            </a:r>
          </a:p>
          <a:p>
            <a:endParaRPr lang="en-US" sz="2400" dirty="0"/>
          </a:p>
          <a:p>
            <a:r>
              <a:rPr lang="en-US" sz="2400" b="1" dirty="0"/>
              <a:t>Spontaneous follow up (probing) questions</a:t>
            </a:r>
            <a:r>
              <a:rPr lang="en-US" sz="2400" dirty="0"/>
              <a:t>: can be asked to clarify a point or get more detail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6EDB7B-7998-4E4E-8C09-63053268EF93}"/>
              </a:ext>
            </a:extLst>
          </p:cNvPr>
          <p:cNvSpPr txBox="1"/>
          <p:nvPr/>
        </p:nvSpPr>
        <p:spPr>
          <a:xfrm>
            <a:off x="7513890" y="1849339"/>
            <a:ext cx="3043273" cy="40273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Interview questions: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Opening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Introducing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Transition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Key Questions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Ending question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7932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1202</Words>
  <Application>Microsoft Macintosh PowerPoint</Application>
  <PresentationFormat>Widescreen</PresentationFormat>
  <Paragraphs>319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Office Theme</vt:lpstr>
      <vt:lpstr> 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Grohmann</dc:creator>
  <cp:lastModifiedBy>Stephanie Grohmann</cp:lastModifiedBy>
  <cp:revision>49</cp:revision>
  <dcterms:created xsi:type="dcterms:W3CDTF">2022-06-21T12:35:06Z</dcterms:created>
  <dcterms:modified xsi:type="dcterms:W3CDTF">2022-11-22T15:48:09Z</dcterms:modified>
</cp:coreProperties>
</file>